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63" r:id="rId7"/>
    <p:sldId id="264" r:id="rId8"/>
    <p:sldId id="265" r:id="rId9"/>
    <p:sldId id="269" r:id="rId10"/>
    <p:sldId id="267" r:id="rId11"/>
    <p:sldId id="271" r:id="rId12"/>
  </p:sldIdLst>
  <p:sldSz cx="9144000" cy="6858000" type="screen4x3"/>
  <p:notesSz cx="9940925" cy="6808788"/>
  <p:embeddedFontLst>
    <p:embeddedFont>
      <p:font typeface="SGHGLC+Arial Bold Italic" panose="020B0604020202020204" charset="0"/>
      <p:regular r:id="rId13"/>
    </p:embeddedFont>
    <p:embeddedFont>
      <p:font typeface="OSFKJM+Arial Bold" panose="020B0604020202020204" charset="0"/>
      <p:regular r:id="rId14"/>
    </p:embeddedFont>
    <p:embeddedFont>
      <p:font typeface="RMUILG+Arial" panose="020B0604020202020204" charset="0"/>
      <p:regular r:id="rId15"/>
    </p:embeddedFont>
    <p:embeddedFont>
      <p:font typeface="TSTRAC+Yu Gothic UI Semilight" panose="020B0604020202020204" charset="-128"/>
      <p:regular r:id="rId16"/>
    </p:embeddedFont>
    <p:embeddedFont>
      <p:font typeface="TSWNCW+Calibri" panose="020B0604020202020204" charset="0"/>
      <p:regular r:id="rId17"/>
    </p:embeddedFont>
    <p:embeddedFont>
      <p:font typeface="MICFVJ+Arial Bold" panose="020B0604020202020204" charset="0"/>
      <p:regular r:id="rId18"/>
    </p:embeddedFont>
    <p:embeddedFont>
      <p:font typeface="BTSFKD+Calibri Bold" panose="020B0604020202020204" charset="0"/>
      <p:regular r:id="rId19"/>
    </p:embeddedFont>
    <p:embeddedFont>
      <p:font typeface="BCCDPP+Arial" panose="020B0604020202020204" charset="0"/>
      <p:regular r:id="rId20"/>
    </p:embeddedFont>
    <p:embeddedFont>
      <p:font typeface="KRIMRN+Arial Bold Italic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352DA-4C40-4726-AD99-FF9E2739CC58}" type="datetime1">
              <a:rPr lang="ru-RU"/>
              <a:pPr>
                <a:defRPr/>
              </a:pPr>
              <a:t>01.11.2024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61E6-A8BE-4E92-89E8-E597F25091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83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ngb-spf@sngb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ngb-spf@sngb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ngb-spf@sngb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ngb-spf@sngb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08520" y="-28695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7506" y="2342558"/>
            <a:ext cx="4406742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Программы кредитования</a:t>
            </a:r>
          </a:p>
          <a:p>
            <a:pPr marL="9144" marR="0" algn="ctr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spc="-41" dirty="0">
                <a:solidFill>
                  <a:srgbClr val="273A61"/>
                </a:solidFill>
                <a:latin typeface="MICFVJ+Arial Bold"/>
                <a:cs typeface="MICFVJ+Arial Bold"/>
              </a:rPr>
              <a:t>АО</a:t>
            </a:r>
            <a:r>
              <a:rPr sz="2400" b="1" spc="5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2400" b="1" dirty="0">
                <a:solidFill>
                  <a:srgbClr val="273A61"/>
                </a:solidFill>
                <a:latin typeface="MICFVJ+Arial Bold"/>
                <a:cs typeface="MICFVJ+Arial Bold"/>
              </a:rPr>
              <a:t>«</a:t>
            </a:r>
            <a:r>
              <a:rPr sz="2400" b="1" dirty="0" err="1">
                <a:solidFill>
                  <a:srgbClr val="273A61"/>
                </a:solidFill>
                <a:latin typeface="MICFVJ+Arial Bold"/>
                <a:cs typeface="MICFVJ+Arial Bold"/>
              </a:rPr>
              <a:t>Сургутнефтегазбанк</a:t>
            </a:r>
            <a:r>
              <a:rPr sz="24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»</a:t>
            </a:r>
            <a:endParaRPr lang="ru-RU" sz="2400" b="1" dirty="0" smtClean="0">
              <a:solidFill>
                <a:srgbClr val="273A61"/>
              </a:solidFill>
              <a:latin typeface="MICFVJ+Arial Bold"/>
              <a:cs typeface="MICFVJ+Arial Bold"/>
            </a:endParaRPr>
          </a:p>
          <a:p>
            <a:pPr marL="9144" marR="0" algn="ctr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endParaRPr lang="ru-RU" sz="2400" b="1" dirty="0">
              <a:solidFill>
                <a:srgbClr val="273A61"/>
              </a:solidFill>
              <a:latin typeface="MICFVJ+Arial Bold"/>
              <a:cs typeface="MICFVJ+Arial Bold"/>
            </a:endParaRPr>
          </a:p>
          <a:p>
            <a:pPr marL="9144" algn="ctr">
              <a:lnSpc>
                <a:spcPts val="2681"/>
              </a:lnSpc>
              <a:spcBef>
                <a:spcPts val="198"/>
              </a:spcBef>
            </a:pPr>
            <a:r>
              <a:rPr lang="ru-RU" sz="1200" b="1" dirty="0" smtClean="0">
                <a:solidFill>
                  <a:srgbClr val="FF0000"/>
                </a:solidFill>
                <a:latin typeface="MICFVJ+Arial Bold"/>
                <a:cs typeface="MICFVJ+Arial Bold"/>
              </a:rPr>
              <a:t>Заявки по Москве и </a:t>
            </a:r>
            <a:r>
              <a:rPr lang="ru-RU" sz="1200" b="1" dirty="0" err="1" smtClean="0">
                <a:solidFill>
                  <a:srgbClr val="FF0000"/>
                </a:solidFill>
                <a:latin typeface="MICFVJ+Arial Bold"/>
                <a:cs typeface="MICFVJ+Arial Bold"/>
              </a:rPr>
              <a:t>Мос</a:t>
            </a:r>
            <a:r>
              <a:rPr lang="ru-RU" sz="1200" b="1" dirty="0" smtClean="0">
                <a:solidFill>
                  <a:srgbClr val="FF0000"/>
                </a:solidFill>
                <a:latin typeface="MICFVJ+Arial Bold"/>
                <a:cs typeface="MICFVJ+Arial Bold"/>
              </a:rPr>
              <a:t>. Обл.</a:t>
            </a:r>
          </a:p>
          <a:p>
            <a:pPr marL="9144" algn="ctr">
              <a:lnSpc>
                <a:spcPts val="2681"/>
              </a:lnSpc>
              <a:spcBef>
                <a:spcPts val="198"/>
              </a:spcBef>
            </a:pPr>
            <a:r>
              <a:rPr lang="ru-RU" sz="1200" b="1" dirty="0" smtClean="0">
                <a:solidFill>
                  <a:srgbClr val="FF0000"/>
                </a:solidFill>
                <a:latin typeface="MICFVJ+Arial Bold"/>
                <a:cs typeface="MICFVJ+Arial Bold"/>
              </a:rPr>
              <a:t>высылать</a:t>
            </a:r>
            <a:r>
              <a:rPr lang="ru-RU" sz="1200" b="1" spc="10" dirty="0" smtClean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MICFVJ+Arial Bold"/>
                <a:cs typeface="MICFVJ+Arial Bold"/>
              </a:rPr>
              <a:t>на</a:t>
            </a:r>
            <a:r>
              <a:rPr lang="ru-RU" sz="1200" b="1" spc="353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OSFKJM+Arial Bold"/>
                <a:cs typeface="OSFKJM+Arial Bold"/>
              </a:rPr>
              <a:t>e-</a:t>
            </a:r>
            <a:r>
              <a:rPr lang="ru-RU" sz="1200" b="1" dirty="0" err="1">
                <a:solidFill>
                  <a:srgbClr val="FF0000"/>
                </a:solidFill>
                <a:latin typeface="OSFKJM+Arial Bold"/>
                <a:cs typeface="OSFKJM+Arial Bold"/>
              </a:rPr>
              <a:t>mail</a:t>
            </a:r>
            <a:r>
              <a:rPr lang="ru-RU" sz="1200" b="1" dirty="0">
                <a:solidFill>
                  <a:srgbClr val="FF0000"/>
                </a:solidFill>
                <a:latin typeface="OSFKJM+Arial Bold"/>
                <a:cs typeface="OSFKJM+Arial Bold"/>
              </a:rPr>
              <a:t>:    </a:t>
            </a:r>
            <a:r>
              <a:rPr lang="ru-RU" sz="1200" b="1" u="sng" dirty="0">
                <a:solidFill>
                  <a:srgbClr val="92D050"/>
                </a:solidFill>
                <a:latin typeface="OSFKJM+Arial Bold"/>
                <a:cs typeface="OSFKJM+Arial Bold"/>
                <a:hlinkClick r:id="rId3"/>
              </a:rPr>
              <a:t>sngb-mf@sngb.ru</a:t>
            </a:r>
          </a:p>
          <a:p>
            <a:pPr marL="9144" marR="0" algn="ctr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endParaRPr sz="2400" b="1" dirty="0">
              <a:solidFill>
                <a:srgbClr val="273A61"/>
              </a:solidFill>
              <a:latin typeface="MICFVJ+Arial Bold"/>
              <a:cs typeface="MICFVJ+Arial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042" y="5238749"/>
            <a:ext cx="1724784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endParaRPr lang="ru-RU" sz="1400" spc="-34" dirty="0" smtClean="0">
              <a:solidFill>
                <a:srgbClr val="7F7F7F"/>
              </a:solidFill>
              <a:latin typeface="RMUILG+Arial"/>
              <a:cs typeface="RMUILG+Arial"/>
            </a:endParaRPr>
          </a:p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-34" dirty="0" smtClean="0">
                <a:solidFill>
                  <a:srgbClr val="7F7F7F"/>
                </a:solidFill>
                <a:latin typeface="RMUILG+Arial"/>
                <a:cs typeface="RMUILG+Arial"/>
              </a:rPr>
              <a:t>АО</a:t>
            </a:r>
            <a:r>
              <a:rPr sz="1400" spc="32" dirty="0" smtClean="0">
                <a:solidFill>
                  <a:srgbClr val="7F7F7F"/>
                </a:solidFill>
                <a:latin typeface="RMUILG+Arial"/>
                <a:cs typeface="RMUILG+Arial"/>
              </a:rPr>
              <a:t> </a:t>
            </a:r>
            <a:r>
              <a:rPr sz="1400" spc="-11" dirty="0">
                <a:solidFill>
                  <a:srgbClr val="7F7F7F"/>
                </a:solidFill>
                <a:latin typeface="RMUILG+Arial"/>
                <a:cs typeface="RMUILG+Arial"/>
              </a:rPr>
              <a:t>БАНК</a:t>
            </a:r>
            <a:r>
              <a:rPr sz="1400" spc="18" dirty="0">
                <a:solidFill>
                  <a:srgbClr val="7F7F7F"/>
                </a:solidFill>
                <a:latin typeface="RMUILG+Arial"/>
                <a:cs typeface="RMUILG+Arial"/>
              </a:rPr>
              <a:t> </a:t>
            </a:r>
            <a:r>
              <a:rPr sz="1400" dirty="0">
                <a:solidFill>
                  <a:srgbClr val="7F7F7F"/>
                </a:solidFill>
                <a:latin typeface="RMUILG+Arial"/>
                <a:cs typeface="RMUILG+Arial"/>
              </a:rPr>
              <a:t>«СНГБ»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7F7F7F"/>
                </a:solidFill>
                <a:latin typeface="RMUILG+Arial"/>
                <a:cs typeface="RMUILG+Arial"/>
              </a:rPr>
              <a:t>Розничный</a:t>
            </a:r>
            <a:r>
              <a:rPr sz="1400" spc="-14" dirty="0">
                <a:solidFill>
                  <a:srgbClr val="7F7F7F"/>
                </a:solidFill>
                <a:latin typeface="RMUILG+Arial"/>
                <a:cs typeface="RMUILG+Arial"/>
              </a:rPr>
              <a:t> </a:t>
            </a:r>
            <a:r>
              <a:rPr sz="1400" spc="-15" dirty="0">
                <a:solidFill>
                  <a:srgbClr val="7F7F7F"/>
                </a:solidFill>
                <a:latin typeface="RMUILG+Arial"/>
                <a:cs typeface="RMUILG+Arial"/>
              </a:rPr>
              <a:t>блок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spc="-163" dirty="0">
                <a:solidFill>
                  <a:srgbClr val="7F7F7F"/>
                </a:solidFill>
                <a:latin typeface="RMUILG+Arial"/>
                <a:cs typeface="RMUILG+Arial"/>
              </a:rPr>
              <a:t>г</a:t>
            </a:r>
            <a:r>
              <a:rPr sz="1400">
                <a:solidFill>
                  <a:srgbClr val="7F7F7F"/>
                </a:solidFill>
                <a:latin typeface="BCCDPP+Arial"/>
                <a:cs typeface="BCCDPP+Arial"/>
              </a:rPr>
              <a:t>.</a:t>
            </a:r>
            <a:r>
              <a:rPr sz="1400" spc="-10">
                <a:solidFill>
                  <a:srgbClr val="7F7F7F"/>
                </a:solidFill>
                <a:latin typeface="BCCDPP+Arial"/>
                <a:cs typeface="BCCDPP+Arial"/>
              </a:rPr>
              <a:t> </a:t>
            </a:r>
            <a:r>
              <a:rPr lang="ru-RU" sz="1400" spc="-10" dirty="0" smtClean="0">
                <a:solidFill>
                  <a:srgbClr val="7F7F7F"/>
                </a:solidFill>
                <a:latin typeface="RMUILG+Arial"/>
                <a:cs typeface="RMUILG+Arial"/>
              </a:rPr>
              <a:t>Москва</a:t>
            </a:r>
            <a:r>
              <a:rPr lang="ru-RU" sz="1400" spc="-27" dirty="0">
                <a:solidFill>
                  <a:srgbClr val="7F7F7F"/>
                </a:solidFill>
                <a:latin typeface="RMUILG+Arial"/>
                <a:cs typeface="RMUILG+Arial"/>
              </a:rPr>
              <a:t>	</a:t>
            </a:r>
            <a:endParaRPr sz="1400" spc="-27" dirty="0">
              <a:solidFill>
                <a:srgbClr val="7F7F7F"/>
              </a:solidFill>
              <a:latin typeface="RMUILG+Arial"/>
              <a:cs typeface="RMUILG+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14338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524" y="468353"/>
            <a:ext cx="3840257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Требования к</a:t>
            </a:r>
            <a:r>
              <a:rPr sz="1400" b="1" spc="-11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документам</a:t>
            </a:r>
            <a:r>
              <a:rPr sz="1400" b="1" spc="44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к клиентам</a:t>
            </a:r>
            <a:r>
              <a:rPr sz="1400" b="1" dirty="0">
                <a:solidFill>
                  <a:srgbClr val="0000FF"/>
                </a:solidFill>
                <a:latin typeface="OSFKJM+Arial Bold"/>
                <a:cs typeface="OSFKJM+Arial Bold"/>
              </a:rPr>
              <a:t>-</a:t>
            </a:r>
            <a:r>
              <a:rPr sz="1400" b="1" spc="-15" dirty="0">
                <a:solidFill>
                  <a:srgbClr val="0000FF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ИП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9490" y="1121099"/>
            <a:ext cx="456384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Для рассмотрения</a:t>
            </a:r>
            <a:r>
              <a:rPr sz="1200" b="1" spc="361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заявки нужны</a:t>
            </a:r>
            <a:r>
              <a:rPr sz="1200" b="1" spc="24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следующие</a:t>
            </a:r>
            <a:r>
              <a:rPr sz="1200" b="1" spc="47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документы: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7158" y="1357298"/>
            <a:ext cx="8501122" cy="4026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sz="1100" b="1" dirty="0" err="1" smtClean="0">
                <a:latin typeface="Arial" pitchFamily="34" charset="0"/>
                <a:cs typeface="Arial" pitchFamily="34" charset="0"/>
              </a:rPr>
              <a:t>Заполненная</a:t>
            </a:r>
            <a:r>
              <a:rPr sz="1100" b="1" spc="-22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анкета</a:t>
            </a:r>
            <a:r>
              <a:rPr sz="1100" b="1" spc="13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с приложением</a:t>
            </a:r>
            <a:r>
              <a:rPr sz="1100" b="1" spc="-3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(согласие</a:t>
            </a:r>
            <a:r>
              <a:rPr sz="1100" b="1" spc="-29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на обработку</a:t>
            </a:r>
            <a:r>
              <a:rPr sz="1100" b="1" spc="-13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ПД) –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подписанная</a:t>
            </a:r>
            <a:r>
              <a:rPr sz="11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sz="1100" b="1" spc="-12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Если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супруг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(а)</a:t>
            </a:r>
            <a:r>
              <a:rPr sz="1100" b="1" spc="42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в сделке</a:t>
            </a:r>
            <a:r>
              <a:rPr sz="1100" b="1" spc="-26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не участвует</a:t>
            </a:r>
            <a:r>
              <a:rPr sz="1100" b="1" spc="6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– по</a:t>
            </a:r>
            <a:r>
              <a:rPr sz="1100" b="1" spc="-15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нему</a:t>
            </a:r>
            <a:r>
              <a:rPr sz="1100" b="1" spc="282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просто заполнить второй столбец </a:t>
            </a:r>
            <a:r>
              <a:rPr sz="1100" b="1" dirty="0" err="1">
                <a:latin typeface="Arial" pitchFamily="34" charset="0"/>
                <a:cs typeface="Arial" pitchFamily="34" charset="0"/>
              </a:rPr>
              <a:t>анкеты</a:t>
            </a:r>
            <a:r>
              <a:rPr sz="11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100" b="1" dirty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аспорт</a:t>
            </a:r>
            <a:r>
              <a:rPr sz="1100" b="1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spc="-29" dirty="0" smtClean="0">
                <a:latin typeface="Arial" pitchFamily="34" charset="0"/>
                <a:cs typeface="Arial" pitchFamily="34" charset="0"/>
              </a:rPr>
              <a:t>(все страницы)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 /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Снилс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100" b="1" dirty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sz="1100" b="1" dirty="0" err="1" smtClean="0">
                <a:latin typeface="Arial" pitchFamily="34" charset="0"/>
                <a:cs typeface="Arial" pitchFamily="34" charset="0"/>
              </a:rPr>
              <a:t>Военный</a:t>
            </a:r>
            <a:r>
              <a:rPr sz="1100" b="1" spc="-17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билет</a:t>
            </a:r>
            <a:r>
              <a:rPr sz="1100" b="1" spc="-17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мужчинам</a:t>
            </a:r>
            <a:r>
              <a:rPr sz="1100" b="1" spc="318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>
                <a:latin typeface="Arial" pitchFamily="34" charset="0"/>
                <a:cs typeface="Arial" pitchFamily="34" charset="0"/>
              </a:rPr>
              <a:t>до</a:t>
            </a:r>
            <a:r>
              <a:rPr sz="1100" b="1" spc="-25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spc="-25" dirty="0" smtClean="0">
                <a:latin typeface="Arial" pitchFamily="34" charset="0"/>
                <a:cs typeface="Arial" pitchFamily="34" charset="0"/>
              </a:rPr>
              <a:t>30</a:t>
            </a:r>
            <a:r>
              <a:rPr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лет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100" b="1" dirty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82"/>
              </a:lnSpc>
              <a:spcBef>
                <a:spcPts val="28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видетельство</a:t>
            </a:r>
            <a:r>
              <a:rPr sz="1100" b="1" spc="13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о постановке на учет</a:t>
            </a:r>
            <a:r>
              <a:rPr sz="1100" b="1" spc="13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в </a:t>
            </a:r>
            <a:r>
              <a:rPr sz="1100" b="1" dirty="0" err="1">
                <a:latin typeface="Arial" pitchFamily="34" charset="0"/>
                <a:cs typeface="Arial" pitchFamily="34" charset="0"/>
              </a:rPr>
              <a:t>налоговом</a:t>
            </a:r>
            <a:r>
              <a:rPr sz="1100" b="1" spc="-52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органе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82"/>
              </a:lnSpc>
              <a:spcBef>
                <a:spcPts val="28"/>
              </a:spcBef>
              <a:spcAft>
                <a:spcPts val="0"/>
              </a:spcAft>
            </a:pP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182"/>
              </a:lnSpc>
              <a:spcBef>
                <a:spcPts val="28"/>
              </a:spcBef>
              <a:buFont typeface="Arial" pitchFamily="34" charset="0"/>
              <a:buChar char="•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Выписки по Р/С ИП за 2023-2024 г. 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формате </a:t>
            </a:r>
            <a:r>
              <a:rPr lang="en-US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PDF 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Excel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182"/>
              </a:lnSpc>
              <a:spcBef>
                <a:spcPts val="28"/>
              </a:spcBef>
            </a:pPr>
            <a:endParaRPr sz="1100" b="1" dirty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Ко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пия</a:t>
            </a:r>
            <a:r>
              <a:rPr sz="1100" b="1" spc="-2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налоговой</a:t>
            </a:r>
            <a:r>
              <a:rPr sz="1100" b="1" spc="-28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декларации</a:t>
            </a:r>
            <a:r>
              <a:rPr sz="1100" b="1" spc="-43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за последний</a:t>
            </a:r>
            <a:r>
              <a:rPr sz="1100" b="1" spc="-3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отчетный</a:t>
            </a:r>
            <a:r>
              <a:rPr sz="1100" b="1" spc="35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период</a:t>
            </a:r>
            <a:r>
              <a:rPr sz="1100" b="1" spc="-38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с отметкой</a:t>
            </a:r>
            <a:r>
              <a:rPr sz="1100" b="1" spc="16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ИФНС</a:t>
            </a:r>
            <a:r>
              <a:rPr sz="1100" b="1" spc="-28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(в случае</a:t>
            </a:r>
            <a:r>
              <a:rPr sz="1100" b="1" spc="11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отправки в ИФНС</a:t>
            </a:r>
            <a:r>
              <a:rPr sz="1100" b="1" spc="-28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электронном</a:t>
            </a:r>
            <a:r>
              <a:rPr sz="1100" b="1" spc="-3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виде</a:t>
            </a:r>
            <a:r>
              <a:rPr sz="1100" b="1" spc="-13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– приложение</a:t>
            </a:r>
            <a:r>
              <a:rPr sz="1100" b="1" spc="-18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копий</a:t>
            </a:r>
            <a:r>
              <a:rPr sz="1100" b="1" spc="-17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протокола</a:t>
            </a:r>
            <a:r>
              <a:rPr sz="1100" b="1" spc="-35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входного</a:t>
            </a:r>
            <a:r>
              <a:rPr sz="1100" b="1" spc="-49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контроля),</a:t>
            </a:r>
            <a:r>
              <a:rPr sz="11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>
                <a:latin typeface="Arial" pitchFamily="34" charset="0"/>
                <a:cs typeface="Arial" pitchFamily="34" charset="0"/>
              </a:rPr>
              <a:t>заверенная</a:t>
            </a:r>
            <a:r>
              <a:rPr sz="11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smtClean="0">
                <a:latin typeface="Arial" pitchFamily="34" charset="0"/>
                <a:cs typeface="Arial" pitchFamily="34" charset="0"/>
              </a:rPr>
              <a:t>ИП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172212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  <a:buFont typeface="Arial" pitchFamily="34" charset="0"/>
              <a:buChar char="•"/>
            </a:pPr>
            <a:endParaRPr sz="1100" b="1" dirty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правка</a:t>
            </a:r>
            <a:r>
              <a:rPr sz="1100" b="1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ИФНС</a:t>
            </a:r>
            <a:r>
              <a:rPr sz="1100" b="1" spc="-28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на текущую</a:t>
            </a:r>
            <a:r>
              <a:rPr sz="1100" b="1" spc="69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дату</a:t>
            </a:r>
            <a:r>
              <a:rPr sz="1100" b="1" spc="16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об</a:t>
            </a:r>
            <a:r>
              <a:rPr sz="1100" b="1" spc="-17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открытых</a:t>
            </a:r>
            <a:r>
              <a:rPr sz="1100" b="1" spc="14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расчетных</a:t>
            </a:r>
            <a:r>
              <a:rPr sz="11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(текущих)</a:t>
            </a:r>
            <a:r>
              <a:rPr sz="1100" b="1" spc="43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счетах</a:t>
            </a:r>
            <a:r>
              <a:rPr sz="1100" b="1" spc="14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в кредитных организациях,</a:t>
            </a:r>
          </a:p>
          <a:p>
            <a:pPr marL="172212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100" b="1" dirty="0">
                <a:latin typeface="Arial" pitchFamily="34" charset="0"/>
                <a:cs typeface="Arial" pitchFamily="34" charset="0"/>
              </a:rPr>
              <a:t>выданная</a:t>
            </a:r>
            <a:r>
              <a:rPr sz="11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или</a:t>
            </a:r>
            <a:r>
              <a:rPr sz="1100" b="1" spc="-17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подтвержденная</a:t>
            </a:r>
            <a:r>
              <a:rPr sz="1100" b="1" spc="-17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налоговым</a:t>
            </a:r>
            <a:r>
              <a:rPr sz="1100" b="1" spc="-39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органом</a:t>
            </a: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С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правка</a:t>
            </a:r>
            <a:r>
              <a:rPr sz="1100" b="1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о состоянии расчетов по налогам</a:t>
            </a:r>
            <a:r>
              <a:rPr sz="1100" b="1" spc="-4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на текущую</a:t>
            </a:r>
            <a:r>
              <a:rPr sz="1100" b="1" spc="69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дату,</a:t>
            </a:r>
            <a:r>
              <a:rPr sz="1100" b="1" spc="36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>
                <a:latin typeface="Arial" pitchFamily="34" charset="0"/>
                <a:cs typeface="Arial" pitchFamily="34" charset="0"/>
              </a:rPr>
              <a:t>выданная</a:t>
            </a:r>
            <a:r>
              <a:rPr sz="11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smtClean="0">
                <a:latin typeface="Arial" pitchFamily="34" charset="0"/>
                <a:cs typeface="Arial" pitchFamily="34" charset="0"/>
              </a:rPr>
              <a:t>ИФНС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При наличии:</a:t>
            </a:r>
            <a:r>
              <a:rPr sz="1100" dirty="0" smtClean="0">
                <a:latin typeface="Arial" pitchFamily="34" charset="0"/>
                <a:cs typeface="Arial" pitchFamily="34" charset="0"/>
              </a:rPr>
              <a:t>•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r>
              <a:rPr sz="1100" spc="697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копии</a:t>
            </a:r>
            <a:r>
              <a:rPr sz="1100" b="1" spc="-17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договоров</a:t>
            </a:r>
            <a:r>
              <a:rPr sz="1100" b="1" spc="-4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на аренду</a:t>
            </a:r>
            <a:r>
              <a:rPr sz="1100" b="1" spc="-26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торговых,</a:t>
            </a:r>
            <a:r>
              <a:rPr sz="1100" b="1" spc="-18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офисных</a:t>
            </a:r>
            <a:r>
              <a:rPr sz="1100" b="1" spc="-19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и складских</a:t>
            </a:r>
            <a:r>
              <a:rPr sz="1100" b="1" spc="-26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помещений,</a:t>
            </a:r>
            <a:r>
              <a:rPr sz="1100" b="1" spc="-23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и/или документов,</a:t>
            </a:r>
          </a:p>
          <a:p>
            <a:pPr marL="172212" marR="0">
              <a:lnSpc>
                <a:spcPts val="1182"/>
              </a:lnSpc>
              <a:spcBef>
                <a:spcPts val="78"/>
              </a:spcBef>
              <a:spcAft>
                <a:spcPts val="0"/>
              </a:spcAft>
            </a:pPr>
            <a:r>
              <a:rPr sz="1100" b="1" dirty="0">
                <a:latin typeface="Arial" pitchFamily="34" charset="0"/>
                <a:cs typeface="Arial" pitchFamily="34" charset="0"/>
              </a:rPr>
              <a:t>подтверждающих</a:t>
            </a:r>
            <a:r>
              <a:rPr sz="1100" b="1" spc="-16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право</a:t>
            </a:r>
            <a:r>
              <a:rPr sz="1100" b="1" spc="-16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собственности</a:t>
            </a:r>
            <a:r>
              <a:rPr sz="1100" b="1" spc="22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на занимаемые</a:t>
            </a:r>
            <a:r>
              <a:rPr sz="1100" b="1" spc="-17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торговые,</a:t>
            </a:r>
            <a:r>
              <a:rPr sz="1100" b="1" spc="-34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офисные и складские</a:t>
            </a:r>
            <a:r>
              <a:rPr sz="1100" b="1" spc="-31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помещения,</a:t>
            </a:r>
          </a:p>
          <a:p>
            <a:pPr marL="172212" marR="0">
              <a:lnSpc>
                <a:spcPts val="1179"/>
              </a:lnSpc>
              <a:spcBef>
                <a:spcPts val="82"/>
              </a:spcBef>
              <a:spcAft>
                <a:spcPts val="0"/>
              </a:spcAft>
            </a:pPr>
            <a:r>
              <a:rPr sz="1100" b="1" dirty="0">
                <a:latin typeface="Arial" pitchFamily="34" charset="0"/>
                <a:cs typeface="Arial" pitchFamily="34" charset="0"/>
              </a:rPr>
              <a:t>заверенные</a:t>
            </a:r>
            <a:r>
              <a:rPr sz="1100" b="1" spc="-16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ИП</a:t>
            </a:r>
          </a:p>
          <a:p>
            <a:pPr marL="0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100" dirty="0">
                <a:latin typeface="Arial" pitchFamily="34" charset="0"/>
                <a:cs typeface="Arial" pitchFamily="34" charset="0"/>
              </a:rPr>
              <a:t>•</a:t>
            </a:r>
            <a:r>
              <a:rPr sz="1100" spc="697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копии</a:t>
            </a:r>
            <a:r>
              <a:rPr sz="1100" b="1" spc="-17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договоров</a:t>
            </a:r>
            <a:r>
              <a:rPr sz="1100" b="1" spc="-4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latin typeface="Arial" pitchFamily="34" charset="0"/>
                <a:cs typeface="Arial" pitchFamily="34" charset="0"/>
              </a:rPr>
              <a:t>с покупателями/заказчиками,</a:t>
            </a:r>
            <a:r>
              <a:rPr sz="11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>
                <a:latin typeface="Arial" pitchFamily="34" charset="0"/>
                <a:cs typeface="Arial" pitchFamily="34" charset="0"/>
              </a:rPr>
              <a:t>формирующих</a:t>
            </a:r>
            <a:r>
              <a:rPr sz="1100" b="1" spc="-16" dirty="0"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 smtClean="0">
                <a:latin typeface="Arial" pitchFamily="34" charset="0"/>
                <a:cs typeface="Arial" pitchFamily="34" charset="0"/>
              </a:rPr>
              <a:t>выручку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r>
              <a:rPr sz="800" dirty="0" smtClean="0">
                <a:latin typeface="Arial" pitchFamily="34" charset="0"/>
                <a:cs typeface="Arial" pitchFamily="34" charset="0"/>
              </a:rPr>
              <a:t>•</a:t>
            </a:r>
            <a:endParaRPr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814" y="5180241"/>
            <a:ext cx="221196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050" spc="697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Патент</a:t>
            </a:r>
            <a:r>
              <a:rPr sz="1100" b="1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все платежки</a:t>
            </a:r>
            <a:r>
              <a:rPr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814" y="5572139"/>
            <a:ext cx="36766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Контакт</a:t>
            </a:r>
            <a:r>
              <a:rPr sz="1050" b="1" spc="-1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кому</a:t>
            </a:r>
            <a:r>
              <a:rPr sz="1050" b="1" spc="-1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можно</a:t>
            </a:r>
            <a:r>
              <a:rPr sz="1050" b="1" spc="-2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задать</a:t>
            </a:r>
            <a:r>
              <a:rPr sz="1050" b="1" spc="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вопросы</a:t>
            </a:r>
            <a:r>
              <a:rPr sz="1050" b="1" spc="-2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1050" b="1" spc="-1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бухгалтерии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00442" y="6286521"/>
            <a:ext cx="1294917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3399"/>
                </a:solidFill>
                <a:latin typeface="TSWNCW+Calibri"/>
                <a:cs typeface="TSWNCW+Calibri"/>
              </a:rPr>
              <a:t>                        </a:t>
            </a:r>
            <a:r>
              <a:rPr sz="1200" dirty="0" smtClean="0">
                <a:solidFill>
                  <a:srgbClr val="003399"/>
                </a:solidFill>
                <a:latin typeface="TSWNCW+Calibri"/>
                <a:cs typeface="TSWNCW+Calibri"/>
              </a:rPr>
              <a:t>1</a:t>
            </a:r>
            <a:r>
              <a:rPr lang="ru-RU" sz="1200" dirty="0" smtClean="0">
                <a:solidFill>
                  <a:srgbClr val="003399"/>
                </a:solidFill>
                <a:latin typeface="TSWNCW+Calibri"/>
                <a:cs typeface="TSWNCW+Calibri"/>
              </a:rPr>
              <a:t>0</a:t>
            </a:r>
            <a:endParaRPr sz="1200" dirty="0">
              <a:solidFill>
                <a:srgbClr val="003399"/>
              </a:solidFill>
              <a:latin typeface="TSWNCW+Calibri"/>
              <a:cs typeface="TSWNCW+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870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8165" y="1233193"/>
            <a:ext cx="573400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Московский</a:t>
            </a:r>
            <a:r>
              <a:rPr sz="1600" b="1" spc="532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600" b="1" dirty="0">
                <a:solidFill>
                  <a:srgbClr val="273A61"/>
                </a:solidFill>
                <a:latin typeface="MICFVJ+Arial Bold"/>
                <a:cs typeface="MICFVJ+Arial Bold"/>
              </a:rPr>
              <a:t>филиал</a:t>
            </a:r>
            <a:r>
              <a:rPr sz="1600" b="1" spc="2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600" b="1" dirty="0">
                <a:solidFill>
                  <a:srgbClr val="273A61"/>
                </a:solidFill>
                <a:latin typeface="MICFVJ+Arial Bold"/>
                <a:cs typeface="MICFVJ+Arial Bold"/>
              </a:rPr>
              <a:t>Акционерного</a:t>
            </a:r>
            <a:r>
              <a:rPr sz="1600" b="1" spc="6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600" b="1" spc="-14" dirty="0">
                <a:solidFill>
                  <a:srgbClr val="273A61"/>
                </a:solidFill>
                <a:latin typeface="MICFVJ+Arial Bold"/>
                <a:cs typeface="MICFVJ+Arial Bold"/>
              </a:rPr>
              <a:t>общества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0562" y="1477033"/>
            <a:ext cx="2441394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273A61"/>
                </a:solidFill>
                <a:latin typeface="MICFVJ+Arial Bold"/>
                <a:cs typeface="MICFVJ+Arial Bold"/>
              </a:rPr>
              <a:t>«Сургутнефтегазбанк»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19477" y="1930123"/>
            <a:ext cx="4556774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9957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273A61"/>
                </a:solidFill>
                <a:latin typeface="MICFVJ+Arial Bold"/>
                <a:cs typeface="MICFVJ+Arial Bold"/>
              </a:rPr>
              <a:t>расположен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 по </a:t>
            </a:r>
            <a:r>
              <a:rPr sz="1400" b="1" spc="-16" dirty="0">
                <a:solidFill>
                  <a:srgbClr val="273A61"/>
                </a:solidFill>
                <a:latin typeface="MICFVJ+Arial Bold"/>
                <a:cs typeface="MICFVJ+Arial Bold"/>
              </a:rPr>
              <a:t>адресу</a:t>
            </a: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: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spc="-139" dirty="0">
                <a:solidFill>
                  <a:srgbClr val="273A61"/>
                </a:solidFill>
                <a:latin typeface="MICFVJ+Arial Bold"/>
                <a:cs typeface="MICFVJ+Arial Bold"/>
              </a:rPr>
              <a:t>г</a:t>
            </a:r>
            <a:r>
              <a:rPr sz="1400" b="1" spc="-139">
                <a:solidFill>
                  <a:srgbClr val="273A61"/>
                </a:solidFill>
                <a:latin typeface="MICFVJ+Arial Bold"/>
                <a:cs typeface="MICFVJ+Arial Bold"/>
              </a:rPr>
              <a:t>.</a:t>
            </a:r>
            <a:r>
              <a:rPr sz="1400" b="1" spc="141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lang="ru-RU" sz="1400" b="1" spc="14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lang="ru-RU" sz="14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Москва, </a:t>
            </a:r>
            <a:r>
              <a:rPr lang="ru-RU" sz="1400" b="1" dirty="0" err="1" smtClean="0">
                <a:solidFill>
                  <a:srgbClr val="273A61"/>
                </a:solidFill>
                <a:latin typeface="MICFVJ+Arial Bold"/>
                <a:cs typeface="MICFVJ+Arial Bold"/>
              </a:rPr>
              <a:t>Ананьевский</a:t>
            </a:r>
            <a:r>
              <a:rPr lang="ru-RU" sz="14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пер, </a:t>
            </a:r>
            <a:r>
              <a:rPr lang="ru-RU" sz="1400" b="1" dirty="0" err="1" smtClean="0">
                <a:solidFill>
                  <a:srgbClr val="273A61"/>
                </a:solidFill>
                <a:latin typeface="MICFVJ+Arial Bold"/>
                <a:cs typeface="MICFVJ+Arial Bold"/>
              </a:rPr>
              <a:t>д</a:t>
            </a:r>
            <a:r>
              <a:rPr lang="ru-RU" sz="14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5, стр. 3</a:t>
            </a:r>
            <a:endParaRPr sz="1400" b="1" dirty="0">
              <a:solidFill>
                <a:srgbClr val="273A61"/>
              </a:solidFill>
              <a:latin typeface="MICFVJ+Arial Bold"/>
              <a:cs typeface="MICFVJ+Arial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8474" y="2570860"/>
            <a:ext cx="2316430" cy="664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4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3" dirty="0">
                <a:solidFill>
                  <a:srgbClr val="273A61"/>
                </a:solidFill>
                <a:latin typeface="MICFVJ+Arial Bold"/>
                <a:cs typeface="MICFVJ+Arial Bold"/>
              </a:rPr>
              <a:t>Режим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 работы: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Понедельник</a:t>
            </a:r>
            <a:r>
              <a:rPr sz="1400" b="1" spc="-2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– пятница:</a:t>
            </a:r>
          </a:p>
          <a:p>
            <a:pPr marL="528828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09:00</a:t>
            </a:r>
            <a:r>
              <a:rPr sz="1400" b="1" spc="-13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– </a:t>
            </a: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18:00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72714" y="3786190"/>
            <a:ext cx="304741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Обращаться </a:t>
            </a:r>
            <a:r>
              <a:rPr sz="1400" b="1" spc="-23" dirty="0">
                <a:solidFill>
                  <a:srgbClr val="273A61"/>
                </a:solidFill>
                <a:latin typeface="MICFVJ+Arial Bold"/>
                <a:cs typeface="MICFVJ+Arial Bold"/>
              </a:rPr>
              <a:t>за</a:t>
            </a:r>
            <a:r>
              <a:rPr sz="1400" b="1" spc="2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14" dirty="0">
                <a:solidFill>
                  <a:srgbClr val="273A61"/>
                </a:solidFill>
                <a:latin typeface="MICFVJ+Arial Bold"/>
                <a:cs typeface="MICFVJ+Arial Bold"/>
              </a:rPr>
              <a:t>консультациями: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28794" y="4572008"/>
            <a:ext cx="2786082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Заместитель</a:t>
            </a:r>
            <a:r>
              <a:rPr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Управляющего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spc="-12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Швецова</a:t>
            </a:r>
            <a:r>
              <a:rPr sz="1200" b="1" spc="12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Наталья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Сот. 8(915) 299-50-45</a:t>
            </a:r>
          </a:p>
          <a:p>
            <a:pPr>
              <a:lnSpc>
                <a:spcPts val="134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OSFKJM+Arial Bold"/>
                <a:cs typeface="OSFKJM+Arial Bold"/>
              </a:rPr>
              <a:t>7 (495)608-00-02 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OSFKJM+Arial Bold"/>
                <a:cs typeface="OSFKJM+Arial Bold"/>
              </a:rPr>
              <a:t>доб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OSFKJM+Arial Bold"/>
                <a:cs typeface="OSFKJM+Arial Bold"/>
              </a:rPr>
              <a:t>. 86-60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MICFVJ+Arial Bold"/>
              <a:cs typeface="MICFVJ+Arial Bold"/>
            </a:endParaRP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7356" y="6072206"/>
            <a:ext cx="6215106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200" b="1" dirty="0">
                <a:solidFill>
                  <a:srgbClr val="FF0000"/>
                </a:solidFill>
                <a:latin typeface="MICFVJ+Arial Bold"/>
                <a:cs typeface="MICFVJ+Arial Bold"/>
              </a:rPr>
              <a:t>Документы</a:t>
            </a:r>
            <a:r>
              <a:rPr sz="1200" b="1" spc="58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0000"/>
                </a:solidFill>
                <a:latin typeface="MICFVJ+Arial Bold"/>
                <a:cs typeface="MICFVJ+Arial Bold"/>
              </a:rPr>
              <a:t>высылать</a:t>
            </a:r>
            <a:r>
              <a:rPr sz="1200" b="1" spc="10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1200" b="1" dirty="0" err="1">
                <a:solidFill>
                  <a:srgbClr val="FF0000"/>
                </a:solidFill>
                <a:latin typeface="MICFVJ+Arial Bold"/>
                <a:cs typeface="MICFVJ+Arial Bold"/>
              </a:rPr>
              <a:t>на</a:t>
            </a:r>
            <a:r>
              <a:rPr sz="1200" b="1" spc="353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1200" b="1" dirty="0" smtClean="0">
                <a:solidFill>
                  <a:srgbClr val="FF0000"/>
                </a:solidFill>
                <a:latin typeface="OSFKJM+Arial Bold"/>
                <a:cs typeface="OSFKJM+Arial Bold"/>
              </a:rPr>
              <a:t>e-mail:</a:t>
            </a:r>
            <a:r>
              <a:rPr lang="ru-RU" sz="1200" b="1" dirty="0" smtClean="0">
                <a:solidFill>
                  <a:srgbClr val="FF0000"/>
                </a:solidFill>
                <a:latin typeface="OSFKJM+Arial Bold"/>
                <a:cs typeface="OSFKJM+Arial Bold"/>
              </a:rPr>
              <a:t>    </a:t>
            </a:r>
            <a:r>
              <a:rPr lang="en-US" sz="1400" b="1" u="sng" dirty="0" smtClean="0">
                <a:solidFill>
                  <a:srgbClr val="92D050"/>
                </a:solidFill>
                <a:latin typeface="OSFKJM+Arial Bold"/>
                <a:cs typeface="OSFKJM+Arial Bold"/>
                <a:hlinkClick r:id="rId3"/>
              </a:rPr>
              <a:t>sngb-mf@sngb.ru</a:t>
            </a: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sz="1200" b="1" dirty="0">
              <a:solidFill>
                <a:srgbClr val="FF0000"/>
              </a:solidFill>
              <a:latin typeface="OSFKJM+Arial Bold"/>
              <a:cs typeface="OSFKJM+Arial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0442" y="6496485"/>
            <a:ext cx="129491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BCCDPP+Arial"/>
                <a:cs typeface="BCCDPP+Arial"/>
              </a:rPr>
              <a:t> </a:t>
            </a:r>
            <a:r>
              <a:rPr lang="ru-RU" sz="1200" dirty="0" smtClean="0">
                <a:solidFill>
                  <a:srgbClr val="FFFFFF"/>
                </a:solidFill>
                <a:latin typeface="BCCDPP+Arial"/>
                <a:cs typeface="BCCDPP+Arial"/>
              </a:rPr>
              <a:t>                </a:t>
            </a:r>
            <a:r>
              <a:rPr sz="1200" spc="1428" dirty="0" smtClean="0">
                <a:solidFill>
                  <a:srgbClr val="FFFFFF"/>
                </a:solidFill>
                <a:latin typeface="BCCDPP+Arial"/>
                <a:cs typeface="BCCDPP+Arial"/>
              </a:rPr>
              <a:t> </a:t>
            </a:r>
            <a:r>
              <a:rPr sz="1200" dirty="0" smtClean="0">
                <a:solidFill>
                  <a:srgbClr val="003399"/>
                </a:solidFill>
                <a:latin typeface="TSWNCW+Calibri"/>
                <a:cs typeface="TSWNCW+Calibri"/>
              </a:rPr>
              <a:t>1</a:t>
            </a:r>
            <a:r>
              <a:rPr lang="ru-RU" sz="1200" dirty="0" smtClean="0">
                <a:solidFill>
                  <a:srgbClr val="003399"/>
                </a:solidFill>
                <a:latin typeface="TSWNCW+Calibri"/>
                <a:cs typeface="TSWNCW+Calibri"/>
              </a:rPr>
              <a:t>1</a:t>
            </a:r>
            <a:endParaRPr sz="1200" dirty="0">
              <a:solidFill>
                <a:srgbClr val="003399"/>
              </a:solidFill>
              <a:latin typeface="TSWNCW+Calibri"/>
              <a:cs typeface="TSWNCW+Calibri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5214942" y="4071942"/>
            <a:ext cx="3500462" cy="1905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Ведущий специалист</a:t>
            </a: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spc="-12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Давыдова Александра</a:t>
            </a: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spc="-12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spc="-12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сот: 8909 966 89 76</a:t>
            </a:r>
          </a:p>
          <a:p>
            <a:pPr>
              <a:lnSpc>
                <a:spcPts val="1340"/>
              </a:lnSpc>
            </a:pPr>
            <a:r>
              <a:rPr lang="ru-RU" sz="1200" b="1" dirty="0" smtClean="0">
                <a:solidFill>
                  <a:srgbClr val="273A61"/>
                </a:solidFill>
                <a:latin typeface="Arial" pitchFamily="34" charset="0"/>
                <a:cs typeface="Arial" pitchFamily="34" charset="0"/>
              </a:rPr>
              <a:t>7 (495)608-00-02  </a:t>
            </a:r>
            <a:r>
              <a:rPr lang="ru-RU" sz="1200" b="1" dirty="0" err="1" smtClean="0">
                <a:solidFill>
                  <a:srgbClr val="273A61"/>
                </a:solidFill>
                <a:latin typeface="Arial" pitchFamily="34" charset="0"/>
                <a:cs typeface="Arial" pitchFamily="34" charset="0"/>
              </a:rPr>
              <a:t>доб</a:t>
            </a:r>
            <a:r>
              <a:rPr lang="ru-RU" sz="1200" b="1" dirty="0" smtClean="0">
                <a:solidFill>
                  <a:srgbClr val="273A61"/>
                </a:solidFill>
                <a:latin typeface="Arial" pitchFamily="34" charset="0"/>
                <a:cs typeface="Arial" pitchFamily="34" charset="0"/>
              </a:rPr>
              <a:t>. 86-91</a:t>
            </a:r>
            <a:endParaRPr lang="ru-RU" sz="1200" b="1" spc="-12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lang="ru-RU" sz="1200" b="1" spc="-12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spc="-12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Ведущий специалист</a:t>
            </a:r>
          </a:p>
          <a:p>
            <a:pPr>
              <a:lnSpc>
                <a:spcPts val="1340"/>
              </a:lnSpc>
            </a:pPr>
            <a:r>
              <a:rPr lang="ru-RU" sz="1200" b="1" spc="-12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Пустобаева</a:t>
            </a:r>
            <a:r>
              <a:rPr lang="ru-RU" sz="1200" b="1" spc="-12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Алла</a:t>
            </a:r>
          </a:p>
          <a:p>
            <a:pPr>
              <a:lnSpc>
                <a:spcPts val="1340"/>
              </a:lnSpc>
            </a:pPr>
            <a:r>
              <a:rPr lang="ru-RU" sz="1200" b="1" spc="-12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340"/>
              </a:lnSpc>
            </a:pPr>
            <a:r>
              <a:rPr lang="ru-RU" sz="1200" b="1" spc="-12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Сот: 8989 804 70 68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340"/>
              </a:lnSpc>
            </a:pPr>
            <a:r>
              <a:rPr lang="ru-RU" sz="1200" b="1" dirty="0" smtClean="0">
                <a:solidFill>
                  <a:srgbClr val="273A61"/>
                </a:solidFill>
                <a:latin typeface="Arial" pitchFamily="34" charset="0"/>
                <a:cs typeface="Arial" pitchFamily="34" charset="0"/>
              </a:rPr>
              <a:t>7 (495)608-00-02  </a:t>
            </a:r>
            <a:r>
              <a:rPr lang="ru-RU" sz="1200" b="1" dirty="0" err="1" smtClean="0">
                <a:solidFill>
                  <a:srgbClr val="273A61"/>
                </a:solidFill>
                <a:latin typeface="Arial" pitchFamily="34" charset="0"/>
                <a:cs typeface="Arial" pitchFamily="34" charset="0"/>
              </a:rPr>
              <a:t>доб</a:t>
            </a:r>
            <a:r>
              <a:rPr lang="ru-RU" sz="1200" b="1" dirty="0" smtClean="0">
                <a:solidFill>
                  <a:srgbClr val="273A61"/>
                </a:solidFill>
                <a:latin typeface="Arial" pitchFamily="34" charset="0"/>
                <a:cs typeface="Arial" pitchFamily="34" charset="0"/>
              </a:rPr>
              <a:t>. 87-06</a:t>
            </a:r>
            <a:endParaRPr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6956425" y="6413500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01.11.2024</a:t>
            </a:fld>
            <a:endParaRPr lang="ru-RU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5602" name="Номер слайда 4"/>
          <p:cNvSpPr txBox="1">
            <a:spLocks noGrp="1"/>
          </p:cNvSpPr>
          <p:nvPr/>
        </p:nvSpPr>
        <p:spPr bwMode="auto">
          <a:xfrm>
            <a:off x="8229600" y="6419850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911156A-D7FB-44FD-A1AE-E7EDCC257D1D}" type="slidenum">
              <a:rPr lang="ru-RU" sz="1200">
                <a:solidFill>
                  <a:schemeClr val="accent1"/>
                </a:solidFill>
              </a:rPr>
              <a:pPr algn="ctr"/>
              <a:t>2</a:t>
            </a:fld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25603" name="Рисунок 32" descr="present_fon3-0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-137160" y="-54836"/>
            <a:ext cx="6957060" cy="10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Заголовок 1"/>
          <p:cNvSpPr txBox="1">
            <a:spLocks/>
          </p:cNvSpPr>
          <p:nvPr/>
        </p:nvSpPr>
        <p:spPr bwMode="auto">
          <a:xfrm>
            <a:off x="315710" y="-54836"/>
            <a:ext cx="6374810" cy="8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sz="1400" dirty="0">
                <a:cs typeface="Calibri" panose="020F0502020204030204" pitchFamily="34" charset="0"/>
              </a:rPr>
              <a:t> </a:t>
            </a:r>
            <a:endParaRPr lang="ru-RU" altLang="ru-RU" sz="1400" dirty="0" smtClean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altLang="ru-RU" sz="1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«Ипотека с господдержкой 2019» </a:t>
            </a:r>
          </a:p>
          <a:p>
            <a:pPr>
              <a:lnSpc>
                <a:spcPct val="90000"/>
              </a:lnSpc>
              <a:defRPr/>
            </a:pPr>
            <a:r>
              <a:rPr lang="en-US" altLang="ru-RU" sz="1100" b="1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ru-RU" altLang="ru-RU" sz="1100" b="1" dirty="0" smtClean="0">
                <a:latin typeface="+mn-lt"/>
                <a:cs typeface="Arial" panose="020B0604020202020204" pitchFamily="34" charset="0"/>
              </a:rPr>
              <a:t>для </a:t>
            </a:r>
            <a:r>
              <a:rPr lang="ru-RU" sz="1100" b="1" dirty="0" smtClean="0">
                <a:latin typeface="+mn-lt"/>
              </a:rPr>
              <a:t>граждан РФ, </a:t>
            </a:r>
            <a:r>
              <a:rPr lang="ru-RU" sz="1100" b="1" dirty="0">
                <a:latin typeface="+mn-lt"/>
              </a:rPr>
              <a:t>имеющим не менее двух детей, которые не достигли возраста 18 лет </a:t>
            </a:r>
            <a:r>
              <a:rPr lang="ru-RU" altLang="ru-RU" sz="1100" b="1" dirty="0" smtClean="0">
                <a:latin typeface="+mn-lt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5605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3"/>
          <a:srcRect t="-2" r="3323" b="42368"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7386638" y="6405563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607" name="Номер слайда 4"/>
          <p:cNvSpPr txBox="1">
            <a:spLocks/>
          </p:cNvSpPr>
          <p:nvPr/>
        </p:nvSpPr>
        <p:spPr bwMode="auto">
          <a:xfrm>
            <a:off x="8334375" y="6405563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75DD2FA-5275-47E6-ABF3-6EF1F9ECDB00}" type="slidenum">
              <a:rPr lang="ru-RU" sz="1200">
                <a:solidFill>
                  <a:schemeClr val="accent1"/>
                </a:solidFill>
              </a:rPr>
              <a:pPr algn="ctr"/>
              <a:t>2</a:t>
            </a:fld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25608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9900" y="128017"/>
            <a:ext cx="1966913" cy="6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Box 17"/>
          <p:cNvSpPr txBox="1">
            <a:spLocks noChangeArrowheads="1"/>
          </p:cNvSpPr>
          <p:nvPr/>
        </p:nvSpPr>
        <p:spPr bwMode="auto">
          <a:xfrm>
            <a:off x="164594" y="846268"/>
            <a:ext cx="798087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заемщикам:</a:t>
            </a:r>
          </a:p>
          <a:p>
            <a:pPr algn="just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Граждане РФ: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имеющие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ребенка, который является гражданином РФ и возраст которого не достиг 7 лет на дату заключения кредитного договора.</a:t>
            </a:r>
          </a:p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1.2. имеющих двух или более детей, которые являются гражданами РФ и не достигли возраста 18 лет на дату заключения кредитного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 (только на приобретение недвижимости в 35 регионах РФ).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1.3. имеющих ребенка, являющегося гражданином РФ, которому установлена категория «ребенок-инвалид».</a:t>
            </a:r>
          </a:p>
          <a:p>
            <a:r>
              <a:rPr lang="ru-RU" sz="1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объектам: </a:t>
            </a:r>
            <a:endParaRPr lang="ru-RU" sz="1000" b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– приобретение  у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юридического лица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по ДКП  у ЗПИФ, 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его управляющей компании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) жилой недвижимости (квартиры) или жилой недвижимости с земельным участком (первичный рынок);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б) жилой недвижимости (квартиры) или жилой недвижимости с земельным участком на этапе строительства по договору участия в долевом строительстве;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в) индивидуального жилого дома на земельном участке по договору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подряда строительства индивидуального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жилого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дома, с использованием </a:t>
            </a: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эскроу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г) земельного участка для строительства индивидуального жилого дома или на строительство индивидуального жилого дома на земельном участке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кредита - 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000 000 </a:t>
            </a: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(вкл.), для жилых помещений, расположенных на территориях г. Москва / МО; С-Петербург  /ЛО. </a:t>
            </a:r>
            <a:r>
              <a:rPr lang="ru-RU" sz="1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КОМБО –ИПОТЕКА от 15 000 000 руб. до 30 000 000 руб.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первоначальный взнос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20%,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включая МСК и субсидии;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кредита - </a:t>
            </a: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360 месяцев</a:t>
            </a:r>
            <a:r>
              <a:rPr 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(30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Наличие аккредитации строящегося объекта АО БАНК «СНГБ»- обязательно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Страхование жилого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помещения, после оформления права собственности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обязательно.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Страхование жизни заемщиков.</a:t>
            </a: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79388" algn="just">
              <a:buFont typeface="Wingdings" pitchFamily="2" charset="2"/>
              <a:buNone/>
            </a:pPr>
            <a:endParaRPr lang="ru-RU" sz="11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900" b="1" u="sng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b="1" u="sng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b="1" u="sng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b="1" u="sng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b="1" u="sng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b="1" u="sng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b="1" u="sng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b="1" u="sng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ru-RU" sz="1400" b="1" u="sng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u="sng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>
              <a:buFont typeface="Wingdings" pitchFamily="2" charset="2"/>
              <a:buNone/>
            </a:pP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>
              <a:buFont typeface="Wingdings" pitchFamily="2" charset="2"/>
              <a:buChar char="ü"/>
            </a:pPr>
            <a:endParaRPr lang="ru-RU" sz="3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07117"/>
              </p:ext>
            </p:extLst>
          </p:nvPr>
        </p:nvGraphicFramePr>
        <p:xfrm>
          <a:off x="164594" y="4446397"/>
          <a:ext cx="8830181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858"/>
                <a:gridCol w="4687323"/>
              </a:tblGrid>
              <a:tr h="2448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процентной ставки:*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7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 smtClean="0"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выдача возможна при условии совместных субсидированных программ с застройщиками</a:t>
                      </a:r>
                      <a:r>
                        <a:rPr lang="ru-RU" sz="1100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ru-RU" sz="1100" b="1" u="sng" dirty="0" smtClean="0"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либо 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 dirty="0" smtClean="0"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 приобретении клиентом услуги «Моя ставка»</a:t>
                      </a:r>
                      <a:r>
                        <a:rPr lang="ru-RU" sz="1100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счет собственных средств: 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100" dirty="0" smtClean="0"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скидка 0,5% годовых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17,2%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 суммы кредита 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100" dirty="0" smtClean="0"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скидка 1,5% годовых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19,8%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 суммы кредита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</a:tr>
              <a:tr h="691429">
                <a:tc gridSpan="2">
                  <a:txBody>
                    <a:bodyPr/>
                    <a:lstStyle/>
                    <a:p>
                      <a:pPr algn="just" rtl="0"/>
                      <a:r>
                        <a:rPr lang="ru-RU" sz="10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Важно: ставка увеличивается: с</a:t>
                      </a:r>
                      <a:r>
                        <a:rPr lang="ru-RU" sz="1000" b="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21 дня после выдачи кредита и  до даты </a:t>
                      </a:r>
                      <a:r>
                        <a:rPr lang="ru-RU" sz="10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государственной регистрации залога недвижимого имущества / имущественных прав (требований) по договору участия в долевом строительстве в пользу АО БАНК «СНГБ» до ключевой ставки Банка России, установленной на дату заключения кредитного договора, увеличенной на 2 </a:t>
                      </a:r>
                      <a:r>
                        <a:rPr lang="ru-RU" sz="1000" b="0" i="1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п.п.</a:t>
                      </a:r>
                      <a:r>
                        <a:rPr lang="ru-RU" sz="1000" b="0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После</a:t>
                      </a:r>
                      <a:r>
                        <a:rPr lang="ru-RU" sz="10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предоставления документов, подтверждающих</a:t>
                      </a:r>
                      <a:r>
                        <a:rPr lang="ru-RU" sz="1000" b="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регистрацию залога в пользу банка, ставка снижется.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0396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8536" y="184321"/>
            <a:ext cx="1088132" cy="275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FF"/>
                </a:solidFill>
                <a:latin typeface="TSTRAC+Yu Gothic UI Semilight"/>
                <a:cs typeface="TSTRAC+Yu Gothic UI Semilight"/>
              </a:rPr>
              <a:t>◆</a:t>
            </a:r>
            <a:r>
              <a:rPr sz="1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Ипотека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536" y="408517"/>
            <a:ext cx="6049391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Долевое участие</a:t>
            </a:r>
            <a:r>
              <a:rPr sz="1200" b="1" spc="3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в строительстве</a:t>
            </a:r>
            <a:r>
              <a:rPr sz="1200" b="1" spc="2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недвижимости</a:t>
            </a:r>
            <a:r>
              <a:rPr sz="1200" b="1" spc="2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(квартиры,</a:t>
            </a:r>
            <a:r>
              <a:rPr sz="1200" b="1" spc="34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апартаментов)</a:t>
            </a:r>
            <a:r>
              <a:rPr sz="1200" b="1" spc="2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у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Застройщиков</a:t>
            </a:r>
            <a:r>
              <a:rPr sz="1200" b="1" spc="3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(</a:t>
            </a:r>
            <a:r>
              <a:rPr sz="1200" b="1" dirty="0">
                <a:solidFill>
                  <a:srgbClr val="0000FF"/>
                </a:solidFill>
                <a:latin typeface="MICFVJ+Arial Bold"/>
                <a:cs typeface="MICFVJ+Arial Bold"/>
              </a:rPr>
              <a:t>Первичный</a:t>
            </a:r>
            <a:r>
              <a:rPr sz="1200" b="1" spc="22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0000FF"/>
                </a:solidFill>
                <a:latin typeface="MICFVJ+Arial Bold"/>
                <a:cs typeface="MICFVJ+Arial Bold"/>
              </a:rPr>
              <a:t>рынок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).</a:t>
            </a:r>
            <a:r>
              <a:rPr sz="1200" b="1" spc="3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spc="-32" dirty="0">
                <a:solidFill>
                  <a:srgbClr val="273A61"/>
                </a:solidFill>
                <a:latin typeface="MICFVJ+Arial Bold"/>
                <a:cs typeface="MICFVJ+Arial Bold"/>
              </a:rPr>
              <a:t>ДДУ,</a:t>
            </a:r>
            <a:r>
              <a:rPr sz="1200" b="1" spc="3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цессия</a:t>
            </a:r>
            <a:r>
              <a:rPr sz="1200" b="1" spc="-1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(уступка),</a:t>
            </a:r>
            <a:r>
              <a:rPr sz="1200" b="1" spc="69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ПДКП.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Кредит</a:t>
            </a:r>
            <a:r>
              <a:rPr sz="1200" b="1" spc="1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на приобретение</a:t>
            </a:r>
            <a:r>
              <a:rPr sz="1200" b="1" spc="36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spc="-13" dirty="0">
                <a:solidFill>
                  <a:srgbClr val="273A61"/>
                </a:solidFill>
                <a:latin typeface="MICFVJ+Arial Bold"/>
                <a:cs typeface="MICFVJ+Arial Bold"/>
              </a:rPr>
              <a:t>готовой</a:t>
            </a:r>
            <a:r>
              <a:rPr sz="1200" b="1" spc="3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недвижимости</a:t>
            </a:r>
            <a:r>
              <a:rPr sz="1200" b="1" spc="1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273A61"/>
                </a:solidFill>
                <a:latin typeface="MICFVJ+Arial Bold"/>
                <a:cs typeface="MICFVJ+Arial Bold"/>
              </a:rPr>
              <a:t>(</a:t>
            </a:r>
            <a:r>
              <a:rPr sz="1200" b="1" dirty="0">
                <a:solidFill>
                  <a:srgbClr val="0000FF"/>
                </a:solidFill>
                <a:latin typeface="MICFVJ+Arial Bold"/>
                <a:cs typeface="MICFVJ+Arial Bold"/>
              </a:rPr>
              <a:t>Вторичный</a:t>
            </a:r>
            <a:r>
              <a:rPr sz="1200" b="1" spc="51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200" b="1">
                <a:solidFill>
                  <a:srgbClr val="0000FF"/>
                </a:solidFill>
                <a:latin typeface="MICFVJ+Arial Bold"/>
                <a:cs typeface="MICFVJ+Arial Bold"/>
              </a:rPr>
              <a:t>рынок</a:t>
            </a:r>
            <a:r>
              <a:rPr sz="1200" b="1" smtClean="0">
                <a:solidFill>
                  <a:srgbClr val="273A61"/>
                </a:solidFill>
                <a:latin typeface="OSFKJM+Arial Bold"/>
                <a:cs typeface="OSFKJM+Arial Bold"/>
              </a:rPr>
              <a:t>).</a:t>
            </a:r>
            <a:r>
              <a:rPr lang="ru-RU" sz="1200" b="1" dirty="0" smtClean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200" b="1" smtClean="0">
                <a:solidFill>
                  <a:srgbClr val="273A61"/>
                </a:solidFill>
                <a:latin typeface="MICFVJ+Arial Bold"/>
                <a:cs typeface="MICFVJ+Arial Bold"/>
              </a:rPr>
              <a:t>Д</a:t>
            </a:r>
            <a:r>
              <a:rPr lang="ru-RU" sz="12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КП</a:t>
            </a:r>
            <a:r>
              <a:rPr sz="1200" b="1" smtClean="0">
                <a:solidFill>
                  <a:srgbClr val="273A61"/>
                </a:solidFill>
                <a:latin typeface="MICFVJ+Arial Bold"/>
                <a:cs typeface="MICFVJ+Arial Bold"/>
              </a:rPr>
              <a:t>.</a:t>
            </a:r>
            <a:endParaRPr sz="1200" b="1" dirty="0">
              <a:solidFill>
                <a:srgbClr val="273A61"/>
              </a:solidFill>
              <a:latin typeface="MICFVJ+Arial Bold"/>
              <a:cs typeface="MICFVJ+Arial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996" y="1193758"/>
            <a:ext cx="290626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spc="-13" dirty="0">
                <a:solidFill>
                  <a:srgbClr val="273A61"/>
                </a:solidFill>
                <a:latin typeface="MICFVJ+Arial Bold"/>
                <a:cs typeface="MICFVJ+Arial Bold"/>
              </a:rPr>
              <a:t>Условия:</a:t>
            </a:r>
          </a:p>
          <a:p>
            <a:pPr marL="0" marR="0">
              <a:lnSpc>
                <a:spcPts val="1233"/>
              </a:lnSpc>
              <a:spcBef>
                <a:spcPts val="140"/>
              </a:spcBef>
              <a:spcAft>
                <a:spcPts val="0"/>
              </a:spcAft>
            </a:pPr>
            <a:r>
              <a:rPr sz="11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273A61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первоначальный</a:t>
            </a:r>
            <a:r>
              <a:rPr sz="1100" b="1" spc="-3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взнос</a:t>
            </a:r>
            <a:r>
              <a:rPr sz="1100" b="1" spc="27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от</a:t>
            </a:r>
            <a:r>
              <a:rPr sz="1100" b="1" spc="-1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OSFKJM+Arial Bold"/>
                <a:cs typeface="OSFKJM+Arial Bold"/>
              </a:rPr>
              <a:t>0%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273A61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сумма</a:t>
            </a:r>
            <a:r>
              <a:rPr sz="1100" b="1" spc="2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кредита</a:t>
            </a:r>
            <a:r>
              <a:rPr sz="1100" b="1" spc="29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ICFVJ+Arial Bold"/>
                <a:cs typeface="MICFVJ+Arial Bold"/>
              </a:rPr>
              <a:t>до </a:t>
            </a:r>
            <a:r>
              <a:rPr sz="1100" b="1" dirty="0">
                <a:solidFill>
                  <a:srgbClr val="FF0000"/>
                </a:solidFill>
                <a:latin typeface="OSFKJM+Arial Bold"/>
                <a:cs typeface="OSFKJM+Arial Bold"/>
              </a:rPr>
              <a:t>50 000 000 </a:t>
            </a:r>
            <a:r>
              <a:rPr sz="1100" b="1" dirty="0">
                <a:solidFill>
                  <a:srgbClr val="FF0000"/>
                </a:solidFill>
                <a:latin typeface="MICFVJ+Arial Bold"/>
                <a:cs typeface="MICFVJ+Arial Bold"/>
              </a:rPr>
              <a:t>рублей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273A61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срок кредита </a:t>
            </a:r>
            <a:r>
              <a:rPr sz="1100" b="1" dirty="0">
                <a:solidFill>
                  <a:srgbClr val="FF0000"/>
                </a:solidFill>
                <a:latin typeface="MICFVJ+Arial Bold"/>
                <a:cs typeface="MICFVJ+Arial Bold"/>
              </a:rPr>
              <a:t>до </a:t>
            </a:r>
            <a:r>
              <a:rPr sz="1100" b="1" dirty="0">
                <a:solidFill>
                  <a:srgbClr val="FF0000"/>
                </a:solidFill>
                <a:latin typeface="OSFKJM+Arial Bold"/>
                <a:cs typeface="OSFKJM+Arial Bold"/>
              </a:rPr>
              <a:t>360 </a:t>
            </a:r>
            <a:r>
              <a:rPr sz="1100" b="1" dirty="0">
                <a:solidFill>
                  <a:srgbClr val="FF0000"/>
                </a:solidFill>
                <a:latin typeface="MICFVJ+Arial Bold"/>
                <a:cs typeface="MICFVJ+Arial Bold"/>
              </a:rPr>
              <a:t>месяцев</a:t>
            </a:r>
            <a:r>
              <a:rPr sz="1100" b="1" spc="-37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OSFKJM+Arial Bold"/>
                <a:cs typeface="OSFKJM+Arial Bold"/>
              </a:rPr>
              <a:t>(30</a:t>
            </a:r>
            <a:r>
              <a:rPr sz="1100" b="1" spc="-20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лет)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8996" y="1878403"/>
            <a:ext cx="877676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273A61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обязательное</a:t>
            </a:r>
            <a:r>
              <a:rPr sz="1100" b="1" spc="79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ежегодное</a:t>
            </a:r>
            <a:r>
              <a:rPr sz="1100" b="1" spc="79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имущественное</a:t>
            </a:r>
            <a:r>
              <a:rPr sz="1100" b="1" spc="81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страхование</a:t>
            </a:r>
            <a:r>
              <a:rPr sz="1100" b="1" spc="78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залога</a:t>
            </a:r>
            <a:r>
              <a:rPr sz="1100" b="1" spc="81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от</a:t>
            </a:r>
            <a:r>
              <a:rPr sz="1100" b="1" spc="80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рисков</a:t>
            </a:r>
            <a:r>
              <a:rPr sz="1100" b="1" spc="80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утраты,</a:t>
            </a:r>
            <a:r>
              <a:rPr sz="1100" b="1" spc="799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после</a:t>
            </a:r>
            <a:r>
              <a:rPr sz="1100" b="1" spc="799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оформления</a:t>
            </a:r>
            <a:r>
              <a:rPr sz="1100" b="1" spc="79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права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1208" y="2046043"/>
            <a:ext cx="1201540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собственности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8996" y="2213937"/>
            <a:ext cx="8775395" cy="1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FF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FF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приобретение</a:t>
            </a:r>
            <a:r>
              <a:rPr sz="1100" b="1" spc="153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жилых</a:t>
            </a:r>
            <a:r>
              <a:rPr sz="1100" b="1" spc="154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квартир,</a:t>
            </a:r>
            <a:r>
              <a:rPr sz="1100" b="1" spc="147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в</a:t>
            </a:r>
            <a:r>
              <a:rPr sz="1100" b="1" spc="158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spc="-11" dirty="0">
                <a:solidFill>
                  <a:srgbClr val="0000FF"/>
                </a:solidFill>
                <a:latin typeface="MICFVJ+Arial Bold"/>
                <a:cs typeface="MICFVJ+Arial Bold"/>
              </a:rPr>
              <a:t>т</a:t>
            </a:r>
            <a:r>
              <a:rPr sz="1100" b="1" dirty="0">
                <a:solidFill>
                  <a:srgbClr val="0000FF"/>
                </a:solidFill>
                <a:latin typeface="OSFKJM+Arial Bold"/>
                <a:cs typeface="OSFKJM+Arial Bold"/>
              </a:rPr>
              <a:t>.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ч</a:t>
            </a:r>
            <a:r>
              <a:rPr sz="1100" b="1" dirty="0">
                <a:solidFill>
                  <a:srgbClr val="0000FF"/>
                </a:solidFill>
                <a:latin typeface="OSFKJM+Arial Bold"/>
                <a:cs typeface="OSFKJM+Arial Bold"/>
              </a:rPr>
              <a:t>.</a:t>
            </a:r>
            <a:r>
              <a:rPr sz="1100" b="1" spc="160" dirty="0">
                <a:solidFill>
                  <a:srgbClr val="0000FF"/>
                </a:solidFill>
                <a:latin typeface="OSFKJM+Arial Bold"/>
                <a:cs typeface="OSFKJM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долей</a:t>
            </a:r>
            <a:r>
              <a:rPr sz="1100" b="1" spc="158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(комнат,</a:t>
            </a:r>
            <a:r>
              <a:rPr sz="1100" b="1" spc="147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и</a:t>
            </a:r>
            <a:r>
              <a:rPr sz="1100" b="1" spc="146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не</a:t>
            </a:r>
            <a:r>
              <a:rPr sz="1100" b="1" spc="155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только</a:t>
            </a:r>
            <a:r>
              <a:rPr sz="1100" b="1" spc="168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последняя</a:t>
            </a:r>
            <a:r>
              <a:rPr sz="1100" b="1" spc="159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доля)</a:t>
            </a:r>
            <a:r>
              <a:rPr sz="1100" b="1" spc="146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и</a:t>
            </a:r>
            <a:r>
              <a:rPr sz="1100" b="1" spc="161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FF"/>
                </a:solidFill>
                <a:latin typeface="MICFVJ+Arial Bold"/>
                <a:cs typeface="MICFVJ+Arial Bold"/>
              </a:rPr>
              <a:t>апартаментов,</a:t>
            </a:r>
            <a:r>
              <a:rPr sz="1100" b="1" spc="158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u="sng" dirty="0" smtClean="0">
                <a:solidFill>
                  <a:srgbClr val="0000FF"/>
                </a:solidFill>
                <a:latin typeface="MICFVJ+Arial Bold"/>
                <a:cs typeface="MICFVJ+Arial Bold"/>
              </a:rPr>
              <a:t>ВКЛЮЧАЯ</a:t>
            </a:r>
            <a:r>
              <a:rPr sz="1100" b="1" u="sng" spc="170" dirty="0" smtClean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100" b="1" u="sng" dirty="0">
                <a:solidFill>
                  <a:srgbClr val="0000FF"/>
                </a:solidFill>
                <a:latin typeface="MICFVJ+Arial Bold"/>
                <a:cs typeface="MICFVJ+Arial Bold"/>
              </a:rPr>
              <a:t>ВЫКУП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1208" y="2382037"/>
            <a:ext cx="1910392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b="1" u="sng" dirty="0">
                <a:solidFill>
                  <a:srgbClr val="0000FF"/>
                </a:solidFill>
                <a:latin typeface="MICFVJ+Arial Bold"/>
                <a:cs typeface="MICFVJ+Arial Bold"/>
              </a:rPr>
              <a:t>ЗАЛОГОВЫХ ОБЪЕКТОВ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1520" y="2599140"/>
            <a:ext cx="381642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Размер </a:t>
            </a:r>
            <a:r>
              <a:rPr sz="1200" b="1" dirty="0" err="1">
                <a:solidFill>
                  <a:srgbClr val="FFFFFF"/>
                </a:solidFill>
                <a:latin typeface="MICFVJ+Arial Bold"/>
                <a:cs typeface="MICFVJ+Arial Bold"/>
              </a:rPr>
              <a:t>первоначального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 err="1" smtClean="0">
                <a:solidFill>
                  <a:srgbClr val="FFFFFF"/>
                </a:solidFill>
                <a:latin typeface="MICFVJ+Arial Bold"/>
                <a:cs typeface="MICFVJ+Arial Bold"/>
              </a:rPr>
              <a:t>взноса</a:t>
            </a:r>
            <a:endParaRPr sz="1200" b="1" dirty="0">
              <a:solidFill>
                <a:srgbClr val="FFFFFF"/>
              </a:solidFill>
              <a:latin typeface="MICFVJ+Arial Bold"/>
              <a:cs typeface="MICFVJ+Arial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2396" y="2571744"/>
            <a:ext cx="4146067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algn="ctr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 err="1" smtClean="0">
                <a:solidFill>
                  <a:srgbClr val="FFFFFF"/>
                </a:solidFill>
                <a:latin typeface="MICFVJ+Arial Bold"/>
                <a:cs typeface="MICFVJ+Arial Bold"/>
              </a:rPr>
              <a:t>Процентная</a:t>
            </a:r>
            <a:r>
              <a:rPr sz="1200" b="1" spc="357" dirty="0" smtClean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 err="1" smtClean="0">
                <a:solidFill>
                  <a:srgbClr val="FFFFFF"/>
                </a:solidFill>
                <a:latin typeface="MICFVJ+Arial Bold"/>
                <a:cs typeface="MICFVJ+Arial Bold"/>
              </a:rPr>
              <a:t>ставка</a:t>
            </a:r>
            <a:r>
              <a:rPr sz="1200" b="1" dirty="0" smtClean="0">
                <a:solidFill>
                  <a:srgbClr val="FFFFFF"/>
                </a:solidFill>
                <a:latin typeface="MICFVJ+Arial Bold"/>
                <a:cs typeface="MICFVJ+Arial Bold"/>
              </a:rPr>
              <a:t> *</a:t>
            </a:r>
            <a:endParaRPr lang="ru-RU" sz="1200" b="1" dirty="0" smtClean="0">
              <a:solidFill>
                <a:srgbClr val="FFFFFF"/>
              </a:solidFill>
              <a:latin typeface="MICFVJ+Arial Bold"/>
              <a:cs typeface="MICFVJ+Arial Bold"/>
            </a:endParaRPr>
          </a:p>
          <a:p>
            <a:pPr marL="9144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endParaRPr lang="ru-RU" sz="1200" b="1" spc="-24" dirty="0" smtClean="0">
              <a:solidFill>
                <a:srgbClr val="0000FF"/>
              </a:solidFill>
              <a:latin typeface="MICFVJ+Arial Bold"/>
              <a:cs typeface="MICFVJ+Arial Bold"/>
            </a:endParaRPr>
          </a:p>
          <a:p>
            <a:pPr algn="ctr">
              <a:lnSpc>
                <a:spcPts val="1568"/>
              </a:lnSpc>
              <a:spcBef>
                <a:spcPts val="61"/>
              </a:spcBef>
            </a:pPr>
            <a:endParaRPr lang="ru-RU" sz="1400" b="1" spc="-24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490" y="3183762"/>
            <a:ext cx="32684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39" dirty="0" err="1">
                <a:solidFill>
                  <a:srgbClr val="0000FF"/>
                </a:solidFill>
                <a:latin typeface="MICFVJ+Arial Bold"/>
                <a:cs typeface="MICFVJ+Arial Bold"/>
              </a:rPr>
              <a:t>от</a:t>
            </a:r>
            <a:r>
              <a:rPr sz="1400" b="1" spc="32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MICFVJ+Arial Bold"/>
                <a:cs typeface="MICFVJ+Arial Bold"/>
              </a:rPr>
              <a:t>0%- до 20% </a:t>
            </a:r>
            <a:endParaRPr sz="1400" b="1" dirty="0">
              <a:solidFill>
                <a:srgbClr val="0000FF"/>
              </a:solidFill>
              <a:latin typeface="MICFVJ+Arial Bold"/>
              <a:cs typeface="MICFVJ+Arial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4854" y="3185921"/>
            <a:ext cx="75742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27,55</a:t>
            </a:r>
            <a:r>
              <a:rPr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%</a:t>
            </a:r>
            <a:endParaRPr sz="1400" b="1" dirty="0">
              <a:solidFill>
                <a:srgbClr val="0000FF"/>
              </a:solidFill>
              <a:latin typeface="OSFKJM+Arial Bold"/>
              <a:cs typeface="OSFKJM+Arial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2858" y="3843564"/>
            <a:ext cx="225037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MICFVJ+Arial Bold"/>
                <a:cs typeface="MICFVJ+Arial Bold"/>
              </a:rPr>
              <a:t>от 20%</a:t>
            </a:r>
            <a:endParaRPr sz="1400" b="1" dirty="0">
              <a:solidFill>
                <a:srgbClr val="0000FF"/>
              </a:solidFill>
              <a:latin typeface="MICFVJ+Arial Bold"/>
              <a:cs typeface="MICFVJ+Arial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1436" y="3896994"/>
            <a:ext cx="392766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26,65%</a:t>
            </a:r>
            <a:endParaRPr sz="1400" b="1" spc="-24" dirty="0">
              <a:solidFill>
                <a:srgbClr val="0000FF"/>
              </a:solidFill>
              <a:latin typeface="MICFVJ+Arial Bold"/>
              <a:cs typeface="MICFVJ+Arial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8996" y="4453541"/>
            <a:ext cx="8774792" cy="440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Размер процентов за пользование кредитом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: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spc="24" dirty="0">
                <a:solidFill>
                  <a:srgbClr val="FF0000"/>
                </a:solidFill>
                <a:latin typeface="OSFKJM+Arial Bold"/>
                <a:cs typeface="OSFKJM+Arial Bold"/>
              </a:rPr>
              <a:t>-</a:t>
            </a:r>
            <a:r>
              <a:rPr sz="900" b="1" dirty="0">
                <a:solidFill>
                  <a:srgbClr val="FF0000"/>
                </a:solidFill>
                <a:latin typeface="MICFVJ+Arial Bold"/>
                <a:cs typeface="MICFVJ+Arial Bold"/>
              </a:rPr>
              <a:t>увеличивается</a:t>
            </a:r>
            <a:r>
              <a:rPr sz="900" b="1" spc="362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FF0000"/>
                </a:solidFill>
                <a:latin typeface="MICFVJ+Arial Bold"/>
                <a:cs typeface="MICFVJ+Arial Bold"/>
              </a:rPr>
              <a:t>на</a:t>
            </a:r>
            <a:r>
              <a:rPr sz="900" b="1" spc="58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FF0000"/>
                </a:solidFill>
                <a:latin typeface="OSFKJM+Arial Bold"/>
                <a:cs typeface="OSFKJM+Arial Bold"/>
              </a:rPr>
              <a:t>0,5%,</a:t>
            </a:r>
            <a:r>
              <a:rPr sz="900" b="1" spc="58" dirty="0">
                <a:solidFill>
                  <a:srgbClr val="FF0000"/>
                </a:solidFill>
                <a:latin typeface="OSFKJM+Arial Bold"/>
                <a:cs typeface="OSFKJM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900" b="1" spc="4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случае,</a:t>
            </a:r>
            <a:r>
              <a:rPr sz="900" b="1" spc="5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если</a:t>
            </a:r>
            <a:r>
              <a:rPr sz="900" b="1" spc="3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средства</a:t>
            </a:r>
            <a:r>
              <a:rPr sz="900" b="1" spc="6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для</a:t>
            </a:r>
            <a:r>
              <a:rPr sz="900" b="1" spc="4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оплаты</a:t>
            </a:r>
            <a:r>
              <a:rPr sz="900" b="1" spc="5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ежемесячного</a:t>
            </a:r>
            <a:r>
              <a:rPr sz="900" b="1" spc="4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платежа,</a:t>
            </a:r>
            <a:r>
              <a:rPr sz="900" b="1" spc="6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поступили</a:t>
            </a:r>
            <a:r>
              <a:rPr sz="900" b="1" spc="5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на</a:t>
            </a:r>
            <a:r>
              <a:rPr sz="900" b="1" spc="5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счет/карту</a:t>
            </a:r>
            <a:r>
              <a:rPr sz="900" b="1" spc="2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наличными</a:t>
            </a:r>
            <a:r>
              <a:rPr sz="900" b="1" spc="5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деньгами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  <a:r>
              <a:rPr sz="900" b="1" spc="52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Для</a:t>
            </a:r>
            <a:r>
              <a:rPr sz="900" b="1" spc="5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получения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скидки</a:t>
            </a:r>
            <a:r>
              <a:rPr sz="900" b="1" spc="-2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необходимо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8996" y="4864745"/>
            <a:ext cx="192522" cy="16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1208" y="4864745"/>
            <a:ext cx="8602540" cy="303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получать</a:t>
            </a:r>
            <a:r>
              <a:rPr sz="900" b="1" spc="3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заработную</a:t>
            </a:r>
            <a:r>
              <a:rPr sz="900" b="1" spc="2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плату и</a:t>
            </a:r>
            <a:r>
              <a:rPr sz="900" b="1" spc="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иные</a:t>
            </a:r>
            <a:r>
              <a:rPr sz="900" b="1" spc="1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выплаты</a:t>
            </a:r>
            <a:r>
              <a:rPr sz="900" b="1" spc="3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spc="14" dirty="0">
                <a:solidFill>
                  <a:srgbClr val="000000"/>
                </a:solidFill>
                <a:latin typeface="MICFVJ+Arial Bold"/>
                <a:cs typeface="MICFVJ+Arial Bold"/>
              </a:rPr>
              <a:t>от</a:t>
            </a:r>
            <a:r>
              <a:rPr sz="900" b="1" spc="-2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юридического</a:t>
            </a:r>
            <a:r>
              <a:rPr sz="900" b="1" spc="3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лица</a:t>
            </a:r>
            <a:r>
              <a:rPr sz="900" b="1" spc="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и/или</a:t>
            </a:r>
            <a:r>
              <a:rPr sz="900" b="1" spc="2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индивидуального</a:t>
            </a:r>
            <a:r>
              <a:rPr sz="900" b="1" spc="3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предпринимателя,</a:t>
            </a:r>
            <a:r>
              <a:rPr sz="900" b="1" spc="4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ежемесячно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  <a:r>
              <a:rPr sz="900" b="1" spc="16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Требований</a:t>
            </a:r>
            <a:r>
              <a:rPr sz="900" b="1" spc="2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spc="-16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900" b="1" spc="3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сумме</a:t>
            </a:r>
          </a:p>
          <a:p>
            <a:pPr marL="0" marR="0">
              <a:lnSpc>
                <a:spcPts val="1005"/>
              </a:lnSpc>
              <a:spcBef>
                <a:spcPts val="77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поступлений</a:t>
            </a:r>
            <a:r>
              <a:rPr sz="900" b="1" spc="5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 неснижаемому</a:t>
            </a:r>
            <a:r>
              <a:rPr sz="900" b="1" spc="-2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остатку</a:t>
            </a:r>
            <a:r>
              <a:rPr sz="900" b="1" spc="29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spc="-11" dirty="0">
                <a:solidFill>
                  <a:srgbClr val="000000"/>
                </a:solidFill>
                <a:latin typeface="MICFVJ+Arial Bold"/>
                <a:cs typeface="MICFVJ+Arial Bold"/>
              </a:rPr>
              <a:t>нет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;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8996" y="5139722"/>
            <a:ext cx="192416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21208" y="5139722"/>
            <a:ext cx="8604323" cy="30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самостоятельно</a:t>
            </a:r>
            <a:r>
              <a:rPr sz="900" b="1" spc="5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ежемесячно</a:t>
            </a:r>
            <a:r>
              <a:rPr sz="900" b="1" spc="4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осуществлять</a:t>
            </a:r>
            <a:r>
              <a:rPr sz="900" b="1" spc="4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пополнение</a:t>
            </a:r>
            <a:r>
              <a:rPr sz="900" b="1" spc="4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банковской</a:t>
            </a:r>
            <a:r>
              <a:rPr sz="900" b="1" spc="3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карты</a:t>
            </a:r>
            <a:r>
              <a:rPr sz="900" b="1" spc="4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через</a:t>
            </a:r>
            <a:r>
              <a:rPr sz="900" b="1" spc="3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СИСТЕМУ</a:t>
            </a:r>
            <a:r>
              <a:rPr sz="900" b="1" spc="4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БЫСТРЫХ</a:t>
            </a:r>
            <a:r>
              <a:rPr sz="900" b="1" spc="4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ПЛАТЕЖЕЙ</a:t>
            </a:r>
            <a:r>
              <a:rPr sz="900" b="1" spc="4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900" b="1" spc="3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сумме</a:t>
            </a:r>
            <a:r>
              <a:rPr sz="900" b="1" spc="4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</a:t>
            </a:r>
            <a:r>
              <a:rPr sz="900" b="1" spc="4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менее</a:t>
            </a:r>
            <a:r>
              <a:rPr sz="900" b="1" spc="4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25000</a:t>
            </a:r>
            <a:r>
              <a:rPr sz="900" b="1" spc="46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рублей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 обеспечить неснижаемый</a:t>
            </a:r>
            <a:r>
              <a:rPr sz="900" b="1" spc="-4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spc="-10" dirty="0">
                <a:solidFill>
                  <a:srgbClr val="000000"/>
                </a:solidFill>
                <a:latin typeface="MICFVJ+Arial Bold"/>
                <a:cs typeface="MICFVJ+Arial Bold"/>
              </a:rPr>
              <a:t>остаток</a:t>
            </a:r>
            <a:r>
              <a:rPr sz="900" b="1" spc="7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на счете</a:t>
            </a:r>
            <a:r>
              <a:rPr sz="900" b="1" spc="2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карты</a:t>
            </a:r>
            <a:r>
              <a:rPr sz="900" b="1" spc="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(текущем</a:t>
            </a:r>
            <a:r>
              <a:rPr sz="900" b="1" spc="5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счете)</a:t>
            </a:r>
            <a:r>
              <a:rPr sz="900" b="1" spc="2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 </a:t>
            </a:r>
            <a:r>
              <a:rPr sz="900" b="1" spc="-13" dirty="0">
                <a:solidFill>
                  <a:srgbClr val="000000"/>
                </a:solidFill>
                <a:latin typeface="MICFVJ+Arial Bold"/>
                <a:cs typeface="MICFVJ+Arial Bold"/>
              </a:rPr>
              <a:t>сумме</a:t>
            </a:r>
            <a:r>
              <a:rPr sz="900" b="1" spc="5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от 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15</a:t>
            </a:r>
            <a:r>
              <a:rPr sz="900" b="1" spc="-10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000</a:t>
            </a:r>
            <a:r>
              <a:rPr sz="900" b="1" spc="-10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900" b="1" spc="-15" dirty="0">
                <a:solidFill>
                  <a:srgbClr val="000000"/>
                </a:solidFill>
                <a:latin typeface="MICFVJ+Arial Bold"/>
                <a:cs typeface="MICFVJ+Arial Bold"/>
              </a:rPr>
              <a:t>руб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8996" y="5414042"/>
            <a:ext cx="3368427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При иных</a:t>
            </a:r>
            <a:r>
              <a:rPr sz="900" b="1" spc="-1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способах</a:t>
            </a:r>
            <a:r>
              <a:rPr sz="900" b="1" spc="-1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пополнения</a:t>
            </a:r>
            <a:r>
              <a:rPr sz="900" b="1" spc="-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скидка</a:t>
            </a:r>
            <a:r>
              <a:rPr sz="900" b="1" spc="-1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 применяется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8996" y="5551176"/>
            <a:ext cx="8774523" cy="45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24" dirty="0">
                <a:solidFill>
                  <a:srgbClr val="FF0000"/>
                </a:solidFill>
                <a:latin typeface="OSFKJM+Arial Bold"/>
                <a:cs typeface="OSFKJM+Arial Bold"/>
              </a:rPr>
              <a:t>-</a:t>
            </a:r>
            <a:r>
              <a:rPr sz="900" b="1" dirty="0">
                <a:solidFill>
                  <a:srgbClr val="FF0000"/>
                </a:solidFill>
                <a:latin typeface="MICFVJ+Arial Bold"/>
                <a:cs typeface="MICFVJ+Arial Bold"/>
              </a:rPr>
              <a:t>увеличивается</a:t>
            </a:r>
            <a:r>
              <a:rPr sz="900" b="1" spc="338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FF0000"/>
                </a:solidFill>
                <a:latin typeface="MICFVJ+Arial Bold"/>
                <a:cs typeface="MICFVJ+Arial Bold"/>
              </a:rPr>
              <a:t>на</a:t>
            </a:r>
            <a:r>
              <a:rPr sz="900" b="1" spc="335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FF0000"/>
                </a:solidFill>
                <a:latin typeface="OSFKJM+Arial Bold"/>
                <a:cs typeface="OSFKJM+Arial Bold"/>
              </a:rPr>
              <a:t>0,1%</a:t>
            </a:r>
            <a:r>
              <a:rPr sz="900" b="1" spc="291" dirty="0">
                <a:solidFill>
                  <a:srgbClr val="FF0000"/>
                </a:solidFill>
                <a:latin typeface="OSFKJM+Arial Bold"/>
                <a:cs typeface="OSFKJM+Arial Bold"/>
              </a:rPr>
              <a:t> </a:t>
            </a:r>
            <a:r>
              <a:rPr sz="900" b="1" dirty="0">
                <a:solidFill>
                  <a:srgbClr val="FF0000"/>
                </a:solidFill>
                <a:latin typeface="MICFVJ+Arial Bold"/>
                <a:cs typeface="MICFVJ+Arial Bold"/>
              </a:rPr>
              <a:t>годовых</a:t>
            </a:r>
            <a:r>
              <a:rPr sz="900" b="1" spc="317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-</a:t>
            </a:r>
            <a:r>
              <a:rPr sz="900" b="1" spc="326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если</a:t>
            </a:r>
            <a:r>
              <a:rPr sz="900" b="1" spc="32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Клиент</a:t>
            </a:r>
            <a:r>
              <a:rPr sz="900" b="1" spc="30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</a:t>
            </a:r>
            <a:r>
              <a:rPr sz="900" b="1" spc="33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воспользовался</a:t>
            </a:r>
            <a:r>
              <a:rPr sz="900" b="1" spc="34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услугой</a:t>
            </a:r>
            <a:r>
              <a:rPr sz="900" b="1" spc="33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организации</a:t>
            </a:r>
            <a:r>
              <a:rPr sz="900" b="1" spc="32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представления</a:t>
            </a:r>
            <a:r>
              <a:rPr sz="900" b="1" spc="33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900" b="1" spc="3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Росреестр</a:t>
            </a:r>
            <a:r>
              <a:rPr sz="900" b="1" spc="33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900" b="1" spc="32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электронной</a:t>
            </a:r>
            <a:r>
              <a:rPr sz="900" b="1" spc="33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форме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документов,</a:t>
            </a:r>
            <a:r>
              <a:rPr sz="900" b="1" spc="6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необходимых</a:t>
            </a:r>
            <a:r>
              <a:rPr sz="900" b="1" spc="-1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для</a:t>
            </a:r>
            <a:r>
              <a:rPr sz="900" b="1" spc="-1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осуществления</a:t>
            </a:r>
            <a:r>
              <a:rPr sz="900" b="1" spc="6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государственной</a:t>
            </a:r>
            <a:r>
              <a:rPr sz="900" b="1" spc="5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регистрации</a:t>
            </a:r>
            <a:r>
              <a:rPr sz="900" b="1" spc="1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прав на недвижимое</a:t>
            </a:r>
            <a:r>
              <a:rPr sz="900" b="1" spc="-2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имущество</a:t>
            </a:r>
            <a:r>
              <a:rPr sz="900" b="1" spc="7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 сделок</a:t>
            </a:r>
            <a:r>
              <a:rPr sz="900" b="1" spc="-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 ним</a:t>
            </a:r>
          </a:p>
          <a:p>
            <a:pPr marL="0" marR="0">
              <a:lnSpc>
                <a:spcPts val="1117"/>
              </a:lnSpc>
              <a:spcBef>
                <a:spcPts val="80"/>
              </a:spcBef>
              <a:spcAft>
                <a:spcPts val="0"/>
              </a:spcAft>
            </a:pPr>
            <a:r>
              <a:rPr sz="1000" b="1" u="sng" dirty="0">
                <a:solidFill>
                  <a:srgbClr val="273A61"/>
                </a:solidFill>
                <a:latin typeface="MICFVJ+Arial Bold"/>
                <a:cs typeface="MICFVJ+Arial Bold"/>
              </a:rPr>
              <a:t>Требования к</a:t>
            </a:r>
            <a:r>
              <a:rPr sz="1000" b="1" u="sng" spc="-1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u="sng" dirty="0">
                <a:solidFill>
                  <a:srgbClr val="273A61"/>
                </a:solidFill>
                <a:latin typeface="MICFVJ+Arial Bold"/>
                <a:cs typeface="MICFVJ+Arial Bold"/>
              </a:rPr>
              <a:t>заемщику</a:t>
            </a:r>
            <a:r>
              <a:rPr sz="1000" b="1" u="sng" dirty="0">
                <a:solidFill>
                  <a:srgbClr val="273A61"/>
                </a:solidFill>
                <a:latin typeface="OSFKJM+Arial Bold"/>
                <a:cs typeface="OSFKJM+Arial Bold"/>
              </a:rPr>
              <a:t>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8996" y="5979051"/>
            <a:ext cx="196684" cy="48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</a:p>
          <a:p>
            <a:pPr marL="0" marR="0">
              <a:lnSpc>
                <a:spcPts val="1112"/>
              </a:lnSpc>
              <a:spcBef>
                <a:spcPts val="89"/>
              </a:spcBef>
              <a:spcAft>
                <a:spcPts val="0"/>
              </a:spcAft>
            </a:pPr>
            <a:r>
              <a:rPr sz="10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21208" y="5979051"/>
            <a:ext cx="8600232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уровень</a:t>
            </a:r>
            <a:r>
              <a:rPr sz="1000" b="1" spc="1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заработной</a:t>
            </a:r>
            <a:r>
              <a:rPr sz="1000" b="1" spc="1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платы не менее </a:t>
            </a:r>
            <a:r>
              <a:rPr sz="1000" b="1" dirty="0">
                <a:solidFill>
                  <a:srgbClr val="273A61"/>
                </a:solidFill>
                <a:latin typeface="OSFKJM+Arial Bold"/>
                <a:cs typeface="OSFKJM+Arial Bold"/>
              </a:rPr>
              <a:t>15</a:t>
            </a:r>
            <a:r>
              <a:rPr sz="1000" b="1" spc="-14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тыс</a:t>
            </a:r>
            <a:r>
              <a:rPr sz="1000" b="1" dirty="0">
                <a:solidFill>
                  <a:srgbClr val="273A61"/>
                </a:solidFill>
                <a:latin typeface="OSFKJM+Arial Bold"/>
                <a:cs typeface="OSFKJM+Arial Bold"/>
              </a:rPr>
              <a:t>.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руб</a:t>
            </a:r>
            <a:r>
              <a:rPr sz="1000" b="1" dirty="0">
                <a:solidFill>
                  <a:srgbClr val="273A61"/>
                </a:solidFill>
                <a:latin typeface="OSFKJM+Arial Bold"/>
                <a:cs typeface="OSFKJM+Arial Bold"/>
              </a:rPr>
              <a:t>.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возраст от </a:t>
            </a:r>
            <a:r>
              <a:rPr sz="1000" b="1" dirty="0">
                <a:solidFill>
                  <a:srgbClr val="273A61"/>
                </a:solidFill>
                <a:latin typeface="OSFKJM+Arial Bold"/>
                <a:cs typeface="OSFKJM+Arial Bold"/>
              </a:rPr>
              <a:t>21</a:t>
            </a:r>
            <a:r>
              <a:rPr sz="1000" b="1" spc="-12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года</a:t>
            </a:r>
            <a:r>
              <a:rPr sz="1000" b="1" spc="-1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до</a:t>
            </a:r>
            <a:r>
              <a:rPr sz="1000" b="1" spc="1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OSFKJM+Arial Bold"/>
                <a:cs typeface="OSFKJM+Arial Bold"/>
              </a:rPr>
              <a:t>70</a:t>
            </a:r>
            <a:r>
              <a:rPr sz="1000" b="1" spc="-14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лет </a:t>
            </a:r>
            <a:r>
              <a:rPr sz="1000" b="1" dirty="0">
                <a:solidFill>
                  <a:srgbClr val="273A61"/>
                </a:solidFill>
                <a:latin typeface="OSFKJM+Arial Bold"/>
                <a:cs typeface="OSFKJM+Arial Bold"/>
              </a:rPr>
              <a:t>-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на дату погашения</a:t>
            </a:r>
            <a:r>
              <a:rPr sz="1000" b="1" spc="2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кредита</a:t>
            </a:r>
          </a:p>
          <a:p>
            <a:pPr marL="0" marR="0">
              <a:lnSpc>
                <a:spcPts val="1112"/>
              </a:lnSpc>
              <a:spcBef>
                <a:spcPts val="89"/>
              </a:spcBef>
              <a:spcAft>
                <a:spcPts val="0"/>
              </a:spcAft>
            </a:pP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стаж</a:t>
            </a:r>
            <a:r>
              <a:rPr sz="1000" b="1" spc="6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 err="1">
                <a:solidFill>
                  <a:srgbClr val="273A61"/>
                </a:solidFill>
                <a:latin typeface="MICFVJ+Arial Bold"/>
                <a:cs typeface="MICFVJ+Arial Bold"/>
              </a:rPr>
              <a:t>работ</a:t>
            </a:r>
            <a:r>
              <a:rPr sz="1000" b="1" spc="4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lang="ru-RU" sz="1000" b="1" spc="42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от</a:t>
            </a:r>
            <a:r>
              <a:rPr sz="1000" b="1" spc="44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OSFKJM+Arial Bold"/>
                <a:cs typeface="OSFKJM+Arial Bold"/>
              </a:rPr>
              <a:t>6</a:t>
            </a:r>
            <a:r>
              <a:rPr sz="1000" b="1" spc="30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мес</a:t>
            </a:r>
            <a:r>
              <a:rPr sz="1000" b="1" dirty="0">
                <a:solidFill>
                  <a:srgbClr val="273A61"/>
                </a:solidFill>
                <a:latin typeface="OSFKJM+Arial Bold"/>
                <a:cs typeface="OSFKJM+Arial Bold"/>
              </a:rPr>
              <a:t>.</a:t>
            </a:r>
            <a:r>
              <a:rPr sz="1000" b="1" spc="44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на</a:t>
            </a:r>
            <a:r>
              <a:rPr sz="1000" b="1" spc="4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последнем</a:t>
            </a:r>
            <a:r>
              <a:rPr sz="1000" b="1" spc="4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месте</a:t>
            </a:r>
            <a:r>
              <a:rPr sz="1000" b="1" spc="3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работы,</a:t>
            </a:r>
            <a:r>
              <a:rPr sz="1000" b="1" spc="5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или</a:t>
            </a:r>
            <a:r>
              <a:rPr sz="1000" b="1" spc="46" dirty="0">
                <a:solidFill>
                  <a:srgbClr val="CC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OSFKJM+Arial Bold"/>
                <a:cs typeface="OSFKJM+Arial Bold"/>
              </a:rPr>
              <a:t>1</a:t>
            </a:r>
            <a:r>
              <a:rPr sz="1000" b="1" spc="42" dirty="0">
                <a:solidFill>
                  <a:srgbClr val="CC0000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полный</a:t>
            </a:r>
            <a:r>
              <a:rPr sz="1000" b="1" spc="37" dirty="0">
                <a:solidFill>
                  <a:srgbClr val="CC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месяц,</a:t>
            </a:r>
            <a:r>
              <a:rPr sz="1000" b="1" spc="50" dirty="0">
                <a:solidFill>
                  <a:srgbClr val="CC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при</a:t>
            </a:r>
            <a:r>
              <a:rPr sz="1000" b="1" spc="48" dirty="0">
                <a:solidFill>
                  <a:srgbClr val="CC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наличии</a:t>
            </a:r>
            <a:r>
              <a:rPr sz="1000" b="1" spc="46" dirty="0">
                <a:solidFill>
                  <a:srgbClr val="CC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OSFKJM+Arial Bold"/>
                <a:cs typeface="OSFKJM+Arial Bold"/>
              </a:rPr>
              <a:t>2</a:t>
            </a:r>
            <a:r>
              <a:rPr sz="1000" b="1" spc="42" dirty="0">
                <a:solidFill>
                  <a:srgbClr val="CC0000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НДФЛ</a:t>
            </a:r>
            <a:r>
              <a:rPr sz="1000" b="1" spc="40" dirty="0">
                <a:solidFill>
                  <a:srgbClr val="CC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 err="1">
                <a:solidFill>
                  <a:srgbClr val="CC0000"/>
                </a:solidFill>
                <a:latin typeface="MICFVJ+Arial Bold"/>
                <a:cs typeface="MICFVJ+Arial Bold"/>
              </a:rPr>
              <a:t>за</a:t>
            </a:r>
            <a:r>
              <a:rPr sz="1000" b="1" spc="47" dirty="0">
                <a:solidFill>
                  <a:srgbClr val="CC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 smtClean="0">
                <a:solidFill>
                  <a:srgbClr val="CC0000"/>
                </a:solidFill>
                <a:latin typeface="OSFKJM+Arial Bold"/>
                <a:cs typeface="OSFKJM+Arial Bold"/>
              </a:rPr>
              <a:t>202</a:t>
            </a:r>
            <a:r>
              <a:rPr lang="ru-RU" sz="1000" b="1" dirty="0" smtClean="0">
                <a:solidFill>
                  <a:srgbClr val="CC0000"/>
                </a:solidFill>
                <a:latin typeface="OSFKJM+Arial Bold"/>
                <a:cs typeface="OSFKJM+Arial Bold"/>
              </a:rPr>
              <a:t>2</a:t>
            </a:r>
            <a:r>
              <a:rPr sz="1000" b="1" spc="46" dirty="0" smtClean="0">
                <a:solidFill>
                  <a:srgbClr val="CC0000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и</a:t>
            </a:r>
            <a:r>
              <a:rPr sz="1000" b="1" spc="31" dirty="0">
                <a:solidFill>
                  <a:srgbClr val="CC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 smtClean="0">
                <a:solidFill>
                  <a:srgbClr val="CC0000"/>
                </a:solidFill>
                <a:latin typeface="OSFKJM+Arial Bold"/>
                <a:cs typeface="OSFKJM+Arial Bold"/>
              </a:rPr>
              <a:t>202</a:t>
            </a:r>
            <a:r>
              <a:rPr lang="ru-RU" sz="1000" b="1" dirty="0" smtClean="0">
                <a:solidFill>
                  <a:srgbClr val="CC0000"/>
                </a:solidFill>
                <a:latin typeface="OSFKJM+Arial Bold"/>
                <a:cs typeface="OSFKJM+Arial Bold"/>
              </a:rPr>
              <a:t>3</a:t>
            </a:r>
            <a:r>
              <a:rPr sz="1000" b="1" spc="34" dirty="0" smtClean="0">
                <a:solidFill>
                  <a:srgbClr val="CC0000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г</a:t>
            </a:r>
            <a:r>
              <a:rPr sz="1000" b="1" dirty="0">
                <a:solidFill>
                  <a:srgbClr val="CC0000"/>
                </a:solidFill>
                <a:latin typeface="OSFKJM+Arial Bold"/>
                <a:cs typeface="OSFKJM+Arial Bold"/>
              </a:rPr>
              <a:t>.</a:t>
            </a:r>
            <a:r>
              <a:rPr sz="1000" b="1" spc="32" dirty="0">
                <a:solidFill>
                  <a:srgbClr val="CC0000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с</a:t>
            </a:r>
            <a:r>
              <a:rPr sz="1000" b="1" spc="30" dirty="0">
                <a:solidFill>
                  <a:srgbClr val="CC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предыдущего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1208" y="6436557"/>
            <a:ext cx="2937651" cy="331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CC0000"/>
                </a:solidFill>
                <a:latin typeface="MICFVJ+Arial Bold"/>
                <a:cs typeface="MICFVJ+Arial Bold"/>
              </a:rPr>
              <a:t>места работы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адрес регистрации</a:t>
            </a:r>
            <a:r>
              <a:rPr sz="1000" b="1" spc="-1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OSFKJM+Arial Bold"/>
                <a:cs typeface="OSFKJM+Arial Bold"/>
              </a:rPr>
              <a:t>-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Российская Федерация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627618" y="6496485"/>
            <a:ext cx="22964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3399"/>
                </a:solidFill>
                <a:latin typeface="TSWNCW+Calibri"/>
                <a:cs typeface="TSWNCW+Calibri"/>
              </a:rPr>
              <a:t>3</a:t>
            </a:r>
            <a:endParaRPr sz="1200" dirty="0">
              <a:solidFill>
                <a:srgbClr val="003399"/>
              </a:solidFill>
              <a:latin typeface="TSWNCW+Calibri"/>
              <a:cs typeface="TSWNCW+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996" y="6588956"/>
            <a:ext cx="196684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699" y="451921"/>
            <a:ext cx="6050869" cy="553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TSTRAC+Yu Gothic UI Semilight"/>
                <a:cs typeface="TSTRAC+Yu Gothic UI Semilight"/>
              </a:rPr>
              <a:t>◆</a:t>
            </a:r>
            <a:r>
              <a:rPr sz="1600" u="sng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0000FF"/>
                </a:solidFill>
                <a:latin typeface="BTSFKD+Calibri Bold"/>
                <a:cs typeface="BTSFKD+Calibri Bold"/>
              </a:rPr>
              <a:t>Кредит</a:t>
            </a:r>
            <a:r>
              <a:rPr sz="1600" b="1" u="sng" spc="18" dirty="0">
                <a:solidFill>
                  <a:srgbClr val="0000FF"/>
                </a:solidFill>
                <a:latin typeface="BTSFKD+Calibri Bold"/>
                <a:cs typeface="BTSFKD+Calibri Bold"/>
              </a:rPr>
              <a:t> </a:t>
            </a:r>
            <a:r>
              <a:rPr sz="1600" b="1" u="sng" dirty="0">
                <a:solidFill>
                  <a:srgbClr val="0000FF"/>
                </a:solidFill>
                <a:latin typeface="BTSFKD+Calibri Bold"/>
                <a:cs typeface="BTSFKD+Calibri Bold"/>
              </a:rPr>
              <a:t>на</a:t>
            </a:r>
            <a:r>
              <a:rPr sz="1600" b="1" u="sng" spc="-14" dirty="0">
                <a:solidFill>
                  <a:srgbClr val="0000FF"/>
                </a:solidFill>
                <a:latin typeface="BTSFKD+Calibri Bold"/>
                <a:cs typeface="BTSFKD+Calibri Bold"/>
              </a:rPr>
              <a:t> </a:t>
            </a:r>
            <a:r>
              <a:rPr sz="1600" b="1" u="sng" dirty="0">
                <a:solidFill>
                  <a:srgbClr val="0000FF"/>
                </a:solidFill>
                <a:latin typeface="BTSFKD+Calibri Bold"/>
                <a:cs typeface="BTSFKD+Calibri Bold"/>
              </a:rPr>
              <a:t>приобретение нежилых (коммерческих)</a:t>
            </a:r>
            <a:r>
              <a:rPr sz="1600" b="1" u="sng" spc="16" dirty="0">
                <a:solidFill>
                  <a:srgbClr val="0000FF"/>
                </a:solidFill>
                <a:latin typeface="BTSFKD+Calibri Bold"/>
                <a:cs typeface="BTSFKD+Calibri Bold"/>
              </a:rPr>
              <a:t> </a:t>
            </a:r>
            <a:r>
              <a:rPr sz="1600" b="1" u="sng" dirty="0">
                <a:solidFill>
                  <a:srgbClr val="0000FF"/>
                </a:solidFill>
                <a:latin typeface="BTSFKD+Calibri Bold"/>
                <a:cs typeface="BTSFKD+Calibri Bold"/>
              </a:rPr>
              <a:t>помещений</a:t>
            </a:r>
          </a:p>
          <a:p>
            <a:pPr marL="0" marR="0">
              <a:lnSpc>
                <a:spcPts val="191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u="sng" dirty="0">
                <a:solidFill>
                  <a:srgbClr val="0000FF"/>
                </a:solidFill>
                <a:latin typeface="BTSFKD+Calibri Bold"/>
                <a:cs typeface="BTSFKD+Calibri Bold"/>
              </a:rPr>
              <a:t>(первичный и вторичный</a:t>
            </a:r>
            <a:r>
              <a:rPr sz="1600" b="1" u="sng" spc="13" dirty="0">
                <a:solidFill>
                  <a:srgbClr val="0000FF"/>
                </a:solidFill>
                <a:latin typeface="BTSFKD+Calibri Bold"/>
                <a:cs typeface="BTSFKD+Calibri Bold"/>
              </a:rPr>
              <a:t> </a:t>
            </a:r>
            <a:r>
              <a:rPr sz="1600" b="1" u="sng" dirty="0">
                <a:solidFill>
                  <a:srgbClr val="0000FF"/>
                </a:solidFill>
                <a:latin typeface="BTSFKD+Calibri Bold"/>
                <a:cs typeface="BTSFKD+Calibri Bold"/>
              </a:rPr>
              <a:t>рынок),</a:t>
            </a:r>
            <a:r>
              <a:rPr sz="1600" b="1" u="sng" spc="19" dirty="0">
                <a:solidFill>
                  <a:srgbClr val="0000FF"/>
                </a:solidFill>
                <a:latin typeface="BTSFKD+Calibri Bold"/>
                <a:cs typeface="BTSFKD+Calibri Bold"/>
              </a:rPr>
              <a:t> </a:t>
            </a:r>
            <a:r>
              <a:rPr sz="1200" b="1" u="sng" dirty="0">
                <a:solidFill>
                  <a:srgbClr val="0000FF"/>
                </a:solidFill>
                <a:latin typeface="MICFVJ+Arial Bold"/>
                <a:cs typeface="MICFVJ+Arial Bold"/>
              </a:rPr>
              <a:t>по</a:t>
            </a:r>
            <a:r>
              <a:rPr sz="1200" b="1" u="sng" spc="12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200" b="1" spc="-327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200" b="1" spc="-32" dirty="0">
                <a:solidFill>
                  <a:srgbClr val="0000FF"/>
                </a:solidFill>
                <a:latin typeface="MICFVJ+Arial Bold"/>
                <a:cs typeface="MICFVJ+Arial Bold"/>
              </a:rPr>
              <a:t>ДДУ,</a:t>
            </a:r>
            <a:r>
              <a:rPr sz="1200" b="1" spc="48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0000FF"/>
                </a:solidFill>
                <a:latin typeface="MICFVJ+Arial Bold"/>
                <a:cs typeface="MICFVJ+Arial Bold"/>
              </a:rPr>
              <a:t>ПДКП, уступке/цессии,</a:t>
            </a:r>
            <a:r>
              <a:rPr sz="1200" b="1" spc="46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0000FF"/>
                </a:solidFill>
                <a:latin typeface="MICFVJ+Arial Bold"/>
                <a:cs typeface="MICFVJ+Arial Bold"/>
              </a:rPr>
              <a:t>ДКП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896" y="1204975"/>
            <a:ext cx="2906641" cy="741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7" dirty="0">
                <a:solidFill>
                  <a:srgbClr val="000000"/>
                </a:solidFill>
                <a:latin typeface="MICFVJ+Arial Bold"/>
                <a:cs typeface="MICFVJ+Arial Bold"/>
              </a:rPr>
              <a:t>Условия</a:t>
            </a:r>
          </a:p>
          <a:p>
            <a:pPr marL="0" marR="0">
              <a:lnSpc>
                <a:spcPts val="1233"/>
              </a:lnSpc>
              <a:spcBef>
                <a:spcPts val="9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первоначальный</a:t>
            </a:r>
            <a:r>
              <a:rPr sz="1100" b="1" spc="-3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взнос</a:t>
            </a:r>
            <a:r>
              <a:rPr sz="1100" b="1" spc="-3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от </a:t>
            </a:r>
            <a:r>
              <a:rPr sz="1100" b="1" dirty="0">
                <a:solidFill>
                  <a:srgbClr val="000000"/>
                </a:solidFill>
                <a:latin typeface="OSFKJM+Arial Bold"/>
                <a:cs typeface="OSFKJM+Arial Bold"/>
              </a:rPr>
              <a:t>0 %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сумма</a:t>
            </a:r>
            <a:r>
              <a:rPr sz="1100" b="1" spc="2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кредита</a:t>
            </a:r>
            <a:r>
              <a:rPr sz="1100" b="1" spc="29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до </a:t>
            </a:r>
            <a:r>
              <a:rPr sz="1100" b="1" dirty="0">
                <a:solidFill>
                  <a:srgbClr val="000000"/>
                </a:solidFill>
                <a:latin typeface="OSFKJM+Arial Bold"/>
                <a:cs typeface="OSFKJM+Arial Bold"/>
              </a:rPr>
              <a:t>50 000 000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руб</a:t>
            </a:r>
            <a:r>
              <a:rPr sz="11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срок кредита до </a:t>
            </a:r>
            <a:r>
              <a:rPr sz="1100" b="1" dirty="0">
                <a:solidFill>
                  <a:srgbClr val="000000"/>
                </a:solidFill>
                <a:latin typeface="OSFKJM+Arial Bold"/>
                <a:cs typeface="OSFKJM+Arial Bold"/>
              </a:rPr>
              <a:t>240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месяцев</a:t>
            </a:r>
            <a:r>
              <a:rPr sz="1100" b="1" spc="-3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OSFKJM+Arial Bold"/>
                <a:cs typeface="OSFKJM+Arial Bold"/>
              </a:rPr>
              <a:t>(20</a:t>
            </a:r>
            <a:r>
              <a:rPr sz="1100" b="1" spc="-17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лет)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99081" y="2038349"/>
            <a:ext cx="2662827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MICFVJ+Arial Bold"/>
                <a:cs typeface="MICFVJ+Arial Bold"/>
              </a:rPr>
              <a:t>Размер процентной ставки:*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4962" y="2444061"/>
            <a:ext cx="1808698" cy="36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Размер первоначального</a:t>
            </a:r>
          </a:p>
          <a:p>
            <a:pPr marL="606552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взноса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3470" y="2444061"/>
            <a:ext cx="3145472" cy="530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При</a:t>
            </a:r>
            <a:r>
              <a:rPr sz="1100" b="1" spc="-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наличии</a:t>
            </a:r>
            <a:r>
              <a:rPr sz="1100" b="1" spc="-2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документов, </a:t>
            </a: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подтверждающих</a:t>
            </a:r>
          </a:p>
          <a:p>
            <a:pPr marL="173735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исполнение</a:t>
            </a:r>
            <a:r>
              <a:rPr sz="1100" spc="-19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либо</a:t>
            </a:r>
            <a:r>
              <a:rPr sz="1100" spc="-20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продление</a:t>
            </a:r>
            <a:r>
              <a:rPr sz="1100" spc="-32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условий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</a:p>
          <a:p>
            <a:pPr marL="708659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личному</a:t>
            </a:r>
            <a:r>
              <a:rPr sz="1100" b="1" spc="-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страхованию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07685" y="2444061"/>
            <a:ext cx="3026709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868" marR="0" algn="ctr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spc="10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П</a:t>
            </a:r>
            <a:r>
              <a:rPr sz="1100" b="1" spc="10" dirty="0" err="1" smtClean="0">
                <a:solidFill>
                  <a:srgbClr val="000000"/>
                </a:solidFill>
                <a:latin typeface="MICFVJ+Arial Bold"/>
                <a:cs typeface="MICFVJ+Arial Bold"/>
              </a:rPr>
              <a:t>ри</a:t>
            </a:r>
            <a:r>
              <a:rPr lang="ru-RU" sz="1100" b="1" spc="10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не </a:t>
            </a:r>
            <a:r>
              <a:rPr sz="1100" dirty="0" err="1" smtClean="0">
                <a:solidFill>
                  <a:srgbClr val="000000"/>
                </a:solidFill>
                <a:latin typeface="RMUILG+Arial"/>
                <a:cs typeface="RMUILG+Arial"/>
              </a:rPr>
              <a:t>исполнени</a:t>
            </a:r>
            <a:r>
              <a:rPr lang="ru-RU" sz="1100" dirty="0" smtClean="0">
                <a:solidFill>
                  <a:srgbClr val="000000"/>
                </a:solidFill>
                <a:latin typeface="RMUILG+Arial"/>
                <a:cs typeface="RMUILG+Arial"/>
              </a:rPr>
              <a:t>и</a:t>
            </a:r>
            <a:r>
              <a:rPr sz="1100" spc="-19" dirty="0" smtClean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RMUILG+Arial"/>
                <a:cs typeface="RMUILG+Arial"/>
              </a:rPr>
              <a:t>либо</a:t>
            </a:r>
            <a:r>
              <a:rPr sz="1100" spc="-20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lang="ru-RU" sz="1100" spc="-20" dirty="0" smtClean="0">
                <a:solidFill>
                  <a:srgbClr val="000000"/>
                </a:solidFill>
                <a:latin typeface="RMUILG+Arial"/>
                <a:cs typeface="RMUILG+Arial"/>
              </a:rPr>
              <a:t>НЕ </a:t>
            </a:r>
            <a:r>
              <a:rPr sz="1100" dirty="0" err="1" smtClean="0">
                <a:solidFill>
                  <a:srgbClr val="000000"/>
                </a:solidFill>
                <a:latin typeface="RMUILG+Arial"/>
                <a:cs typeface="RMUILG+Arial"/>
              </a:rPr>
              <a:t>продлени</a:t>
            </a:r>
            <a:r>
              <a:rPr lang="ru-RU" sz="1100" dirty="0" smtClean="0">
                <a:solidFill>
                  <a:srgbClr val="000000"/>
                </a:solidFill>
                <a:latin typeface="RMUILG+Arial"/>
                <a:cs typeface="RMUILG+Arial"/>
              </a:rPr>
              <a:t>и</a:t>
            </a:r>
            <a:r>
              <a:rPr sz="1100" spc="-32" dirty="0" smtClean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условий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</a:p>
          <a:p>
            <a:pPr marL="649605" marR="0" algn="ctr">
              <a:lnSpc>
                <a:spcPts val="1236"/>
              </a:lnSpc>
              <a:spcBef>
                <a:spcPts val="8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личному</a:t>
            </a:r>
            <a:r>
              <a:rPr sz="1100" b="1" spc="-2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страхованию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9729" y="3340459"/>
            <a:ext cx="1410041" cy="542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От</a:t>
            </a:r>
            <a:r>
              <a:rPr sz="1400" b="1" spc="369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0% до 20%</a:t>
            </a:r>
          </a:p>
          <a:p>
            <a:pPr marL="312420" marR="0">
              <a:lnSpc>
                <a:spcPts val="1568"/>
              </a:lnSpc>
              <a:spcBef>
                <a:spcPts val="832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От</a:t>
            </a:r>
            <a:r>
              <a:rPr sz="1400" b="1" spc="-12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20%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24123" y="3340459"/>
            <a:ext cx="803074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28,7</a:t>
            </a:r>
            <a:r>
              <a:rPr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0</a:t>
            </a:r>
            <a:r>
              <a:rPr sz="1400" b="1" dirty="0">
                <a:solidFill>
                  <a:srgbClr val="0000FF"/>
                </a:solidFill>
                <a:latin typeface="OSFKJM+Arial Bold"/>
                <a:cs typeface="OSFKJM+Arial Bold"/>
              </a:rPr>
              <a:t>%</a:t>
            </a:r>
          </a:p>
          <a:p>
            <a:pPr marL="0" marR="0">
              <a:lnSpc>
                <a:spcPts val="1568"/>
              </a:lnSpc>
              <a:spcBef>
                <a:spcPts val="832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27</a:t>
            </a:r>
            <a:r>
              <a:rPr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,</a:t>
            </a:r>
            <a:r>
              <a:rPr lang="ru-RU" sz="1400" b="1" dirty="0">
                <a:solidFill>
                  <a:srgbClr val="0000FF"/>
                </a:solidFill>
                <a:latin typeface="OSFKJM+Arial Bold"/>
                <a:cs typeface="OSFKJM+Arial Bold"/>
              </a:rPr>
              <a:t>3</a:t>
            </a:r>
            <a:r>
              <a:rPr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5</a:t>
            </a:r>
            <a:r>
              <a:rPr sz="1400" b="1" spc="-30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OSFKJM+Arial Bold"/>
                <a:cs typeface="OSFKJM+Arial Bold"/>
              </a:rPr>
              <a:t>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17538" y="3340459"/>
            <a:ext cx="803471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31,1</a:t>
            </a:r>
            <a:r>
              <a:rPr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0</a:t>
            </a:r>
            <a:r>
              <a:rPr sz="1400" b="1" spc="-3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OSFKJM+Arial Bold"/>
                <a:cs typeface="OSFKJM+Arial Bold"/>
              </a:rPr>
              <a:t>%</a:t>
            </a:r>
          </a:p>
          <a:p>
            <a:pPr marL="0" marR="0">
              <a:lnSpc>
                <a:spcPts val="1568"/>
              </a:lnSpc>
              <a:spcBef>
                <a:spcPts val="832"/>
              </a:spcBef>
              <a:spcAft>
                <a:spcPts val="0"/>
              </a:spcAft>
            </a:pPr>
            <a:r>
              <a:rPr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2</a:t>
            </a:r>
            <a:r>
              <a:rPr lang="ru-RU"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9,7</a:t>
            </a:r>
            <a:r>
              <a:rPr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5</a:t>
            </a:r>
            <a:r>
              <a:rPr sz="1400" b="1" spc="-30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OSFKJM+Arial Bold"/>
                <a:cs typeface="OSFKJM+Arial Bold"/>
              </a:rPr>
              <a:t>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4282" y="4071943"/>
            <a:ext cx="8663673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 smtClean="0">
                <a:solidFill>
                  <a:srgbClr val="FF0000"/>
                </a:solidFill>
                <a:latin typeface="OSFKJM+Arial Bold"/>
                <a:cs typeface="OSFKJM+Arial Bold"/>
              </a:rPr>
              <a:t>*</a:t>
            </a:r>
            <a:r>
              <a:rPr lang="ru-RU" sz="1000" b="1" dirty="0" smtClean="0">
                <a:solidFill>
                  <a:srgbClr val="FF0000"/>
                </a:solidFill>
                <a:latin typeface="MICFVJ+Arial Bold"/>
                <a:cs typeface="MICFVJ+Arial Bold"/>
              </a:rPr>
              <a:t>П</a:t>
            </a:r>
            <a:r>
              <a:rPr sz="1000" b="1" dirty="0" err="1" smtClean="0">
                <a:solidFill>
                  <a:srgbClr val="FF0000"/>
                </a:solidFill>
                <a:latin typeface="MICFVJ+Arial Bold"/>
                <a:cs typeface="MICFVJ+Arial Bold"/>
              </a:rPr>
              <a:t>роцент</a:t>
            </a:r>
            <a:r>
              <a:rPr lang="ru-RU" sz="1000" b="1" dirty="0" err="1" smtClean="0">
                <a:solidFill>
                  <a:srgbClr val="FF0000"/>
                </a:solidFill>
                <a:latin typeface="MICFVJ+Arial Bold"/>
                <a:cs typeface="MICFVJ+Arial Bold"/>
              </a:rPr>
              <a:t>ная</a:t>
            </a:r>
            <a:r>
              <a:rPr lang="ru-RU" sz="1000" b="1" dirty="0" smtClean="0">
                <a:solidFill>
                  <a:srgbClr val="FF0000"/>
                </a:solidFill>
                <a:latin typeface="MICFVJ+Arial Bold"/>
                <a:cs typeface="MICFVJ+Arial Bold"/>
              </a:rPr>
              <a:t> ставка </a:t>
            </a:r>
            <a:r>
              <a:rPr sz="1000" b="1" dirty="0" err="1" smtClean="0">
                <a:solidFill>
                  <a:srgbClr val="FF0000"/>
                </a:solidFill>
                <a:latin typeface="MICFVJ+Arial Bold"/>
                <a:cs typeface="MICFVJ+Arial Bold"/>
              </a:rPr>
              <a:t>увеличивается</a:t>
            </a:r>
            <a:r>
              <a:rPr sz="1000" b="1" spc="635" dirty="0" smtClean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FF0000"/>
                </a:solidFill>
                <a:latin typeface="MICFVJ+Arial Bold"/>
                <a:cs typeface="MICFVJ+Arial Bold"/>
              </a:rPr>
              <a:t>на</a:t>
            </a:r>
            <a:r>
              <a:rPr sz="1000" spc="178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1000" dirty="0" smtClean="0">
                <a:solidFill>
                  <a:srgbClr val="FF0000"/>
                </a:solidFill>
                <a:latin typeface="OSFKJM+Arial Bold"/>
                <a:cs typeface="OSFKJM+Arial Bold"/>
              </a:rPr>
              <a:t>0,5</a:t>
            </a:r>
            <a:r>
              <a:rPr sz="1000" dirty="0">
                <a:solidFill>
                  <a:srgbClr val="FF0000"/>
                </a:solidFill>
                <a:latin typeface="OSFKJM+Arial Bold"/>
                <a:cs typeface="OSFKJM+Arial Bold"/>
              </a:rPr>
              <a:t>%,</a:t>
            </a:r>
            <a:r>
              <a:rPr sz="1000" spc="182" dirty="0">
                <a:solidFill>
                  <a:srgbClr val="FF0000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1000" b="1" spc="17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случае,</a:t>
            </a:r>
            <a:r>
              <a:rPr sz="1000" b="1" spc="17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если</a:t>
            </a:r>
            <a:r>
              <a:rPr sz="1000" b="1" spc="16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 err="1">
                <a:solidFill>
                  <a:srgbClr val="000000"/>
                </a:solidFill>
                <a:latin typeface="MICFVJ+Arial Bold"/>
                <a:cs typeface="MICFVJ+Arial Bold"/>
              </a:rPr>
              <a:t>средства</a:t>
            </a:r>
            <a:r>
              <a:rPr sz="1000" b="1" spc="18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 err="1" smtClean="0">
                <a:solidFill>
                  <a:srgbClr val="000000"/>
                </a:solidFill>
                <a:latin typeface="MICFVJ+Arial Bold"/>
                <a:cs typeface="MICFVJ+Arial Bold"/>
              </a:rPr>
              <a:t>для</a:t>
            </a:r>
            <a:r>
              <a:rPr lang="ru-RU" sz="1000" b="1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 err="1" smtClean="0">
                <a:solidFill>
                  <a:srgbClr val="000000"/>
                </a:solidFill>
                <a:latin typeface="MICFVJ+Arial Bold"/>
                <a:cs typeface="MICFVJ+Arial Bold"/>
              </a:rPr>
              <a:t>оплаты</a:t>
            </a:r>
            <a:r>
              <a:rPr sz="1000" b="1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ежемесячного платежа,</a:t>
            </a:r>
            <a:r>
              <a:rPr sz="1000" b="1" spc="-1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поступили</a:t>
            </a:r>
            <a:r>
              <a:rPr sz="1000" b="1" spc="2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на</a:t>
            </a:r>
            <a:r>
              <a:rPr sz="1000" b="1" spc="-1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счет/карту</a:t>
            </a:r>
            <a:r>
              <a:rPr sz="1000" b="1" spc="1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наличными деньгами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  <a:r>
              <a:rPr sz="1000" b="1" spc="-16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endParaRPr lang="ru-RU" sz="1000" b="1" spc="-16" dirty="0" smtClean="0">
              <a:solidFill>
                <a:srgbClr val="000000"/>
              </a:solidFill>
              <a:latin typeface="OSFKJM+Arial Bold"/>
              <a:cs typeface="OSFKJM+Arial Bold"/>
            </a:endParaRPr>
          </a:p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 err="1" smtClean="0">
                <a:solidFill>
                  <a:srgbClr val="000000"/>
                </a:solidFill>
                <a:latin typeface="MICFVJ+Arial Bold"/>
                <a:cs typeface="MICFVJ+Arial Bold"/>
              </a:rPr>
              <a:t>Для</a:t>
            </a:r>
            <a:r>
              <a:rPr sz="1000" b="1" spc="20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получения скидки необходимо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0896" y="4556550"/>
            <a:ext cx="196684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3108" y="4556550"/>
            <a:ext cx="83942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получать</a:t>
            </a:r>
            <a:r>
              <a:rPr sz="1000" b="1" spc="23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заработную</a:t>
            </a:r>
            <a:r>
              <a:rPr sz="1000" b="1" spc="2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плату</a:t>
            </a:r>
            <a:r>
              <a:rPr sz="1000" b="1" spc="20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и</a:t>
            </a:r>
            <a:r>
              <a:rPr sz="1000" b="1" spc="21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иные</a:t>
            </a:r>
            <a:r>
              <a:rPr sz="1000" b="1" spc="21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выплаты</a:t>
            </a:r>
            <a:r>
              <a:rPr sz="1000" b="1" spc="21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>
                <a:solidFill>
                  <a:srgbClr val="000000"/>
                </a:solidFill>
                <a:latin typeface="MICFVJ+Arial Bold"/>
                <a:cs typeface="MICFVJ+Arial Bold"/>
              </a:rPr>
              <a:t>от</a:t>
            </a:r>
            <a:r>
              <a:rPr sz="1000" b="1" spc="203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lang="ru-RU" sz="1000" b="1" spc="203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ООО</a:t>
            </a:r>
            <a:r>
              <a:rPr sz="1000" b="1" spc="187" smtClean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>
                <a:solidFill>
                  <a:srgbClr val="000000"/>
                </a:solidFill>
                <a:latin typeface="MICFVJ+Arial Bold"/>
                <a:cs typeface="MICFVJ+Arial Bold"/>
              </a:rPr>
              <a:t>и/или</a:t>
            </a:r>
            <a:r>
              <a:rPr sz="1000" b="1" spc="215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ИП </a:t>
            </a:r>
            <a:r>
              <a:rPr sz="1000" b="1" smtClean="0">
                <a:solidFill>
                  <a:srgbClr val="000000"/>
                </a:solidFill>
                <a:latin typeface="MICFVJ+Arial Bold"/>
                <a:cs typeface="MICFVJ+Arial Bold"/>
              </a:rPr>
              <a:t>ежемесячно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Требований</a:t>
            </a:r>
            <a:r>
              <a:rPr sz="1000" b="1" spc="-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 сумме</a:t>
            </a:r>
            <a:r>
              <a:rPr sz="1000" b="1" spc="1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поступлений</a:t>
            </a:r>
            <a:r>
              <a:rPr sz="1000" b="1" spc="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и неснижаемому остатку</a:t>
            </a:r>
            <a:r>
              <a:rPr sz="1000" b="1" spc="27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нет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;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0896" y="4861350"/>
            <a:ext cx="196684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3108" y="4861350"/>
            <a:ext cx="839443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самостоятельно</a:t>
            </a:r>
            <a:r>
              <a:rPr sz="1000" b="1" spc="17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ежемесячно</a:t>
            </a:r>
            <a:r>
              <a:rPr sz="1000" b="1" spc="16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осуществлять</a:t>
            </a:r>
            <a:r>
              <a:rPr sz="1000" b="1" spc="16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пополнение</a:t>
            </a:r>
            <a:r>
              <a:rPr sz="1000" b="1" spc="15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банковской</a:t>
            </a:r>
            <a:r>
              <a:rPr sz="1000" b="1" spc="16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карты</a:t>
            </a:r>
            <a:r>
              <a:rPr sz="1000" b="1" spc="16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>
                <a:solidFill>
                  <a:srgbClr val="000000"/>
                </a:solidFill>
                <a:latin typeface="MICFVJ+Arial Bold"/>
                <a:cs typeface="MICFVJ+Arial Bold"/>
              </a:rPr>
              <a:t>через</a:t>
            </a:r>
            <a:r>
              <a:rPr sz="1000" b="1" spc="163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СПБ </a:t>
            </a:r>
            <a:r>
              <a:rPr sz="1000" b="1" smtClean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1000" b="1" spc="163" smtClean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>
                <a:solidFill>
                  <a:srgbClr val="000000"/>
                </a:solidFill>
                <a:latin typeface="MICFVJ+Arial Bold"/>
                <a:cs typeface="MICFVJ+Arial Bold"/>
              </a:rPr>
              <a:t>сумме</a:t>
            </a:r>
            <a:r>
              <a:rPr sz="1000" b="1" spc="158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smtClean="0">
                <a:solidFill>
                  <a:srgbClr val="000000"/>
                </a:solidFill>
                <a:latin typeface="MICFVJ+Arial Bold"/>
                <a:cs typeface="MICFVJ+Arial Bold"/>
              </a:rPr>
              <a:t>не</a:t>
            </a:r>
            <a:r>
              <a:rPr lang="ru-RU" sz="1000" b="1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smtClean="0">
                <a:solidFill>
                  <a:srgbClr val="000000"/>
                </a:solidFill>
                <a:latin typeface="MICFVJ+Arial Bold"/>
                <a:cs typeface="MICFVJ+Arial Bold"/>
              </a:rPr>
              <a:t>менее 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25000</a:t>
            </a:r>
            <a:r>
              <a:rPr sz="1000" b="1" spc="-12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рублей</a:t>
            </a:r>
            <a:r>
              <a:rPr sz="1000" b="1" spc="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и обеспечить неснижаемый</a:t>
            </a:r>
            <a:r>
              <a:rPr sz="1000" b="1" spc="-1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остаток</a:t>
            </a:r>
            <a:r>
              <a:rPr sz="1000" b="1" spc="1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на счете карты (текущем</a:t>
            </a:r>
            <a:r>
              <a:rPr sz="1000" b="1" spc="3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счете) в сумме</a:t>
            </a:r>
            <a:r>
              <a:rPr sz="1000" b="1" spc="2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от</a:t>
            </a:r>
            <a:r>
              <a:rPr sz="1000" b="1" spc="-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15 000</a:t>
            </a:r>
            <a:r>
              <a:rPr sz="1000" b="1" spc="-14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руб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0896" y="5166150"/>
            <a:ext cx="371928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При иных способах</a:t>
            </a:r>
            <a:r>
              <a:rPr sz="1000" b="1" spc="-1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пополнения скидка</a:t>
            </a:r>
            <a:r>
              <a:rPr sz="1000" b="1" spc="-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 применяется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4282" y="5318804"/>
            <a:ext cx="8664634" cy="941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**Условие</a:t>
            </a:r>
            <a:r>
              <a:rPr sz="1000" b="1" spc="6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1000" b="1" spc="7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страхованию</a:t>
            </a:r>
            <a:r>
              <a:rPr sz="1000" b="1" spc="7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Недвижимого</a:t>
            </a:r>
            <a:r>
              <a:rPr sz="1000" b="1" spc="7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имущества,</a:t>
            </a:r>
            <a:r>
              <a:rPr sz="1000" b="1" spc="7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приобретенного</a:t>
            </a:r>
            <a:r>
              <a:rPr sz="1000" b="1" spc="6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1000" b="1" spc="7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договору</a:t>
            </a:r>
            <a:r>
              <a:rPr sz="1000" b="1" spc="5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участия</a:t>
            </a:r>
            <a:r>
              <a:rPr sz="1000" b="1" spc="7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1000" b="1" spc="7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долевом</a:t>
            </a:r>
            <a:r>
              <a:rPr sz="1000" b="1" spc="6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строительстве</a:t>
            </a:r>
            <a:r>
              <a:rPr sz="1000" b="1" spc="8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применяется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со</a:t>
            </a:r>
            <a:r>
              <a:rPr sz="1000" b="1" spc="9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дня,</a:t>
            </a:r>
            <a:r>
              <a:rPr sz="1000" b="1" spc="9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следующего</a:t>
            </a:r>
            <a:r>
              <a:rPr sz="1000" b="1" spc="10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</a:t>
            </a:r>
            <a:r>
              <a:rPr sz="1000" b="1" spc="10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днем</a:t>
            </a:r>
            <a:r>
              <a:rPr sz="1000" b="1" spc="8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установления</a:t>
            </a:r>
            <a:r>
              <a:rPr sz="1000" b="1" spc="9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Банком</a:t>
            </a:r>
            <a:r>
              <a:rPr sz="1000" b="1" spc="10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факта</a:t>
            </a:r>
            <a:r>
              <a:rPr sz="1000" b="1" spc="11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государственной</a:t>
            </a:r>
            <a:r>
              <a:rPr sz="1000" b="1" spc="10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регистрации</a:t>
            </a:r>
            <a:r>
              <a:rPr sz="1000" b="1" spc="9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1000" b="1" spc="9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ЕГРН</a:t>
            </a:r>
            <a:r>
              <a:rPr sz="1000" b="1" spc="9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права</a:t>
            </a:r>
            <a:r>
              <a:rPr sz="1000" b="1" spc="9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собственности</a:t>
            </a:r>
            <a:r>
              <a:rPr sz="1000" b="1" spc="12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Заемщика</a:t>
            </a:r>
            <a:r>
              <a:rPr sz="1000" b="1" spc="9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и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залога</a:t>
            </a:r>
            <a:r>
              <a:rPr sz="1000" b="1" spc="42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1000" b="1" spc="42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пользу</a:t>
            </a:r>
            <a:r>
              <a:rPr sz="1000" b="1" spc="43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Банка</a:t>
            </a:r>
            <a:r>
              <a:rPr sz="1000" b="1" spc="42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на</a:t>
            </a:r>
            <a:r>
              <a:rPr sz="1000" b="1" spc="43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Недвижимое</a:t>
            </a:r>
            <a:r>
              <a:rPr sz="1000" b="1" spc="43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имущество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  <a:r>
              <a:rPr sz="1000" b="1" spc="440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До</a:t>
            </a:r>
            <a:r>
              <a:rPr sz="1000" b="1" spc="43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дня</a:t>
            </a:r>
            <a:r>
              <a:rPr sz="1000" b="1" spc="44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установления</a:t>
            </a:r>
            <a:r>
              <a:rPr sz="1000" b="1" spc="44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указанного</a:t>
            </a:r>
            <a:r>
              <a:rPr sz="1000" b="1" spc="46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факта</a:t>
            </a:r>
            <a:r>
              <a:rPr sz="1000" b="1" spc="43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государственной</a:t>
            </a:r>
            <a:r>
              <a:rPr sz="1000" b="1" spc="45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регистрации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(включительно)</a:t>
            </a:r>
            <a:r>
              <a:rPr sz="1000" b="1" spc="34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условие</a:t>
            </a:r>
            <a:r>
              <a:rPr sz="1000" b="1" spc="33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об</a:t>
            </a:r>
            <a:r>
              <a:rPr sz="1000" b="1" spc="32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определении</a:t>
            </a:r>
            <a:r>
              <a:rPr sz="1000" b="1" spc="33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размера</a:t>
            </a:r>
            <a:r>
              <a:rPr sz="1000" b="1" spc="33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процентов</a:t>
            </a:r>
            <a:r>
              <a:rPr sz="1000" b="1" spc="33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</a:t>
            </a:r>
            <a:r>
              <a:rPr sz="1000" b="1" spc="33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пользование</a:t>
            </a:r>
            <a:r>
              <a:rPr sz="1000" b="1" spc="33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Кредитом</a:t>
            </a:r>
            <a:r>
              <a:rPr sz="1000" b="1" spc="33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1000" b="1" spc="34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зависимости</a:t>
            </a:r>
            <a:r>
              <a:rPr sz="1000" b="1" spc="33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spc="13" dirty="0">
                <a:solidFill>
                  <a:srgbClr val="000000"/>
                </a:solidFill>
                <a:latin typeface="MICFVJ+Arial Bold"/>
                <a:cs typeface="MICFVJ+Arial Bold"/>
              </a:rPr>
              <a:t>от</a:t>
            </a:r>
            <a:r>
              <a:rPr sz="1000" b="1" spc="3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исполнения</a:t>
            </a:r>
            <a:r>
              <a:rPr sz="1000" b="1" spc="32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либо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неисполнения</a:t>
            </a:r>
            <a:r>
              <a:rPr sz="1000" b="1" spc="18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условия</a:t>
            </a:r>
            <a:r>
              <a:rPr sz="1000" b="1" spc="18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1000" b="1" spc="19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страхованию</a:t>
            </a:r>
            <a:r>
              <a:rPr sz="1000" b="1" spc="19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Недвижимого</a:t>
            </a:r>
            <a:r>
              <a:rPr sz="1000" b="1" spc="19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имущества</a:t>
            </a:r>
            <a:r>
              <a:rPr sz="1000" b="1" spc="19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</a:t>
            </a:r>
            <a:r>
              <a:rPr sz="1000" b="1" spc="19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применяется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  <a:r>
              <a:rPr sz="1000" b="1" spc="188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Размер</a:t>
            </a:r>
            <a:r>
              <a:rPr sz="1000" b="1" spc="19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процентов</a:t>
            </a:r>
            <a:r>
              <a:rPr sz="1000" b="1" spc="19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</a:t>
            </a:r>
            <a:r>
              <a:rPr sz="1000" b="1" spc="19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пользование</a:t>
            </a:r>
            <a:r>
              <a:rPr sz="1000" b="1" spc="19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Кредитом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определяется</a:t>
            </a:r>
            <a:r>
              <a:rPr sz="1000" b="1" spc="2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в зависимости</a:t>
            </a:r>
            <a:r>
              <a:rPr sz="1000" b="1" spc="1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от исполнения либо неисполнения условия по личному страхованию</a:t>
            </a:r>
            <a:r>
              <a:rPr sz="100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627618" y="6496485"/>
            <a:ext cx="22964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3399"/>
                </a:solidFill>
                <a:latin typeface="TSWNCW+Calibri"/>
                <a:cs typeface="TSWNCW+Calibri"/>
              </a:rPr>
              <a:t>4</a:t>
            </a:r>
            <a:endParaRPr sz="1200" dirty="0">
              <a:solidFill>
                <a:srgbClr val="003399"/>
              </a:solidFill>
              <a:latin typeface="TSWNCW+Calibri"/>
              <a:cs typeface="TSWNCW+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2330" y="407725"/>
            <a:ext cx="2697228" cy="30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TSTRAC+Yu Gothic UI Semilight"/>
                <a:cs typeface="TSTRAC+Yu Gothic UI Semilight"/>
              </a:rPr>
              <a:t>◆</a:t>
            </a:r>
            <a:r>
              <a:rPr sz="1600" b="1" u="sng" dirty="0">
                <a:solidFill>
                  <a:srgbClr val="0000FF"/>
                </a:solidFill>
                <a:latin typeface="MICFVJ+Arial Bold"/>
                <a:cs typeface="MICFVJ+Arial Bold"/>
              </a:rPr>
              <a:t>Кредит</a:t>
            </a:r>
            <a:r>
              <a:rPr sz="1600" b="1" u="sng" spc="37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600" b="1" u="sng" dirty="0">
                <a:solidFill>
                  <a:srgbClr val="0000FF"/>
                </a:solidFill>
                <a:latin typeface="MICFVJ+Arial Bold"/>
                <a:cs typeface="MICFVJ+Arial Bold"/>
              </a:rPr>
              <a:t>«Частный</a:t>
            </a:r>
            <a:r>
              <a:rPr sz="1600" b="1" u="sng" spc="40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600" b="1" u="sng" spc="-15" dirty="0">
                <a:solidFill>
                  <a:srgbClr val="0000FF"/>
                </a:solidFill>
                <a:latin typeface="MICFVJ+Arial Bold"/>
                <a:cs typeface="MICFVJ+Arial Bold"/>
              </a:rPr>
              <a:t>дом»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237" y="1191587"/>
            <a:ext cx="2906667" cy="697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673"/>
                </a:solidFill>
                <a:latin typeface="MICFVJ+Arial Bold"/>
                <a:cs typeface="MICFVJ+Arial Bold"/>
              </a:rPr>
              <a:t>Условия</a:t>
            </a:r>
            <a:r>
              <a:rPr sz="1100" b="1" dirty="0">
                <a:solidFill>
                  <a:srgbClr val="002673"/>
                </a:solidFill>
                <a:latin typeface="OSFKJM+Arial Bold"/>
                <a:cs typeface="OSFKJM+Arial Bold"/>
              </a:rPr>
              <a:t>: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первоначальный</a:t>
            </a:r>
            <a:r>
              <a:rPr sz="1100" b="1" spc="-3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взнос</a:t>
            </a:r>
            <a:r>
              <a:rPr sz="1100" b="1" spc="27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от</a:t>
            </a:r>
            <a:r>
              <a:rPr sz="1100" b="1" spc="-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OSFKJM+Arial Bold"/>
                <a:cs typeface="OSFKJM+Arial Bold"/>
              </a:rPr>
              <a:t>20%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сумма</a:t>
            </a:r>
            <a:r>
              <a:rPr sz="1100" b="1" spc="2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кредита</a:t>
            </a:r>
            <a:r>
              <a:rPr sz="1100" b="1" spc="29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до </a:t>
            </a:r>
            <a:r>
              <a:rPr sz="1100" b="1" dirty="0">
                <a:solidFill>
                  <a:srgbClr val="000000"/>
                </a:solidFill>
                <a:latin typeface="OSFKJM+Arial Bold"/>
                <a:cs typeface="OSFKJM+Arial Bold"/>
              </a:rPr>
              <a:t>50 000 000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рублей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срок кредита до </a:t>
            </a:r>
            <a:r>
              <a:rPr sz="1100" b="1" dirty="0">
                <a:solidFill>
                  <a:srgbClr val="000000"/>
                </a:solidFill>
                <a:latin typeface="OSFKJM+Arial Bold"/>
                <a:cs typeface="OSFKJM+Arial Bold"/>
              </a:rPr>
              <a:t>240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месяцев</a:t>
            </a:r>
            <a:r>
              <a:rPr sz="1100" b="1" spc="-3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OSFKJM+Arial Bold"/>
                <a:cs typeface="OSFKJM+Arial Bold"/>
              </a:rPr>
              <a:t>(20</a:t>
            </a:r>
            <a:r>
              <a:rPr sz="1100" b="1" spc="-20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лет)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237" y="1862147"/>
            <a:ext cx="8609171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обязательное</a:t>
            </a:r>
            <a:r>
              <a:rPr sz="1100" b="1" spc="66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ежегодное</a:t>
            </a:r>
            <a:r>
              <a:rPr sz="1100" b="1" spc="66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имущественное</a:t>
            </a:r>
            <a:r>
              <a:rPr sz="1100" b="1" spc="68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страхование</a:t>
            </a:r>
            <a:r>
              <a:rPr sz="1100" b="1" spc="65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залога</a:t>
            </a:r>
            <a:r>
              <a:rPr sz="1100" b="1" spc="67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от</a:t>
            </a:r>
            <a:r>
              <a:rPr sz="1100" b="1" spc="66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рисков</a:t>
            </a:r>
            <a:r>
              <a:rPr sz="1100" b="1" spc="66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утраты,</a:t>
            </a:r>
            <a:r>
              <a:rPr sz="1100" b="1" spc="66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после</a:t>
            </a:r>
            <a:r>
              <a:rPr sz="1100" b="1" spc="66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оформления</a:t>
            </a:r>
            <a:r>
              <a:rPr sz="1100" b="1" spc="66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права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5449" y="2029787"/>
            <a:ext cx="1201541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собственности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6727" y="2348528"/>
            <a:ext cx="1757816" cy="33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MICFVJ+Arial Bold"/>
                <a:cs typeface="MICFVJ+Arial Bold"/>
              </a:rPr>
              <a:t>Размер</a:t>
            </a:r>
            <a:r>
              <a:rPr sz="1000" b="1" spc="14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ICFVJ+Arial Bold"/>
                <a:cs typeface="MICFVJ+Arial Bold"/>
              </a:rPr>
              <a:t>первоначального</a:t>
            </a:r>
          </a:p>
          <a:p>
            <a:pPr marL="58552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MICFVJ+Arial Bold"/>
                <a:cs typeface="MICFVJ+Arial Bold"/>
              </a:rPr>
              <a:t>взноса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07715" y="2348528"/>
            <a:ext cx="671290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MICFVJ+Arial Bold"/>
                <a:cs typeface="MICFVJ+Arial Bold"/>
              </a:rPr>
              <a:t>Ставка *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47690" y="2348528"/>
            <a:ext cx="2254231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MICFVJ+Arial Bold"/>
                <a:cs typeface="MICFVJ+Arial Bold"/>
              </a:rPr>
              <a:t>Возможные</a:t>
            </a:r>
            <a:r>
              <a:rPr sz="1000" b="1" spc="11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ICFVJ+Arial Bold"/>
                <a:cs typeface="MICFVJ+Arial Bold"/>
              </a:rPr>
              <a:t>цели использования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2746628"/>
            <a:ext cx="79701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39" dirty="0">
                <a:solidFill>
                  <a:srgbClr val="0000FF"/>
                </a:solidFill>
                <a:latin typeface="MICFVJ+Arial Bold"/>
                <a:cs typeface="MICFVJ+Arial Bold"/>
              </a:rPr>
              <a:t>от</a:t>
            </a:r>
            <a:r>
              <a:rPr sz="1400" b="1" spc="32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20 %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45485" y="2746628"/>
            <a:ext cx="80307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26,6</a:t>
            </a:r>
            <a:r>
              <a:rPr sz="14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5</a:t>
            </a:r>
            <a:r>
              <a:rPr sz="1400" b="1" spc="-30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OSFKJM+Arial Bold"/>
                <a:cs typeface="OSFKJM+Arial Bold"/>
              </a:rPr>
              <a:t>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55769" y="2744543"/>
            <a:ext cx="1746156" cy="36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Приобретение: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земельного</a:t>
            </a:r>
            <a:r>
              <a:rPr sz="1100" b="1" spc="-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участка,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55769" y="3079823"/>
            <a:ext cx="3650462" cy="86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земельного</a:t>
            </a:r>
            <a:r>
              <a:rPr sz="1100" b="1" spc="-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участка</a:t>
            </a:r>
            <a:r>
              <a:rPr sz="1100" b="1" spc="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 объектом</a:t>
            </a:r>
            <a:r>
              <a:rPr sz="1100" b="1" spc="-1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недвижимости,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земельного</a:t>
            </a:r>
            <a:r>
              <a:rPr sz="1100" b="1" spc="-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участка</a:t>
            </a:r>
            <a:r>
              <a:rPr sz="1100" b="1" spc="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 незавершенным</a:t>
            </a:r>
          </a:p>
          <a:p>
            <a:pPr marL="172211" marR="0">
              <a:lnSpc>
                <a:spcPts val="1236"/>
              </a:lnSpc>
              <a:spcBef>
                <a:spcPts val="8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строительством;</a:t>
            </a:r>
          </a:p>
          <a:p>
            <a:pPr marL="0" marR="0">
              <a:lnSpc>
                <a:spcPts val="1233"/>
              </a:lnSpc>
              <a:spcBef>
                <a:spcPts val="8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строительство</a:t>
            </a:r>
            <a:r>
              <a:rPr sz="1100" b="1" spc="-2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жилого дома на</a:t>
            </a:r>
            <a:r>
              <a:rPr sz="1100" b="1" spc="-2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имеющемся</a:t>
            </a:r>
          </a:p>
          <a:p>
            <a:pPr marL="172211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земельном</a:t>
            </a:r>
            <a:r>
              <a:rPr sz="1100" b="1" spc="-3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MICFVJ+Arial Bold"/>
                <a:cs typeface="MICFVJ+Arial Bold"/>
              </a:rPr>
              <a:t>участке.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3166" y="4036063"/>
            <a:ext cx="8714891" cy="2428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SFKJM+Arial Bold"/>
                <a:cs typeface="OSFKJM+Arial Bold"/>
              </a:rPr>
              <a:t>* </a:t>
            </a:r>
            <a:r>
              <a:rPr lang="ru-RU" sz="1050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С</a:t>
            </a:r>
            <a:r>
              <a:rPr sz="1050" dirty="0" err="1" smtClean="0">
                <a:solidFill>
                  <a:srgbClr val="000000"/>
                </a:solidFill>
                <a:latin typeface="MICFVJ+Arial Bold"/>
                <a:cs typeface="MICFVJ+Arial Bold"/>
              </a:rPr>
              <a:t>тавк</a:t>
            </a:r>
            <a:r>
              <a:rPr lang="ru-RU" sz="1050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а</a:t>
            </a:r>
            <a:r>
              <a:rPr sz="1050" spc="17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FF0000"/>
                </a:solidFill>
                <a:latin typeface="MICFVJ+Arial Bold"/>
                <a:cs typeface="MICFVJ+Arial Bold"/>
              </a:rPr>
              <a:t>увеличивается</a:t>
            </a:r>
            <a:r>
              <a:rPr sz="1050" spc="47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на:</a:t>
            </a:r>
          </a:p>
          <a:p>
            <a:pPr marL="0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050" dirty="0">
                <a:solidFill>
                  <a:srgbClr val="FF0000"/>
                </a:solidFill>
                <a:latin typeface="OSFKJM+Arial Bold"/>
                <a:cs typeface="OSFKJM+Arial Bold"/>
              </a:rPr>
              <a:t>+</a:t>
            </a:r>
            <a:r>
              <a:rPr sz="1050" spc="271" dirty="0">
                <a:solidFill>
                  <a:srgbClr val="FF0000"/>
                </a:solidFill>
                <a:latin typeface="OSFKJM+Arial Bold"/>
                <a:cs typeface="OSFKJM+Arial Bold"/>
              </a:rPr>
              <a:t> </a:t>
            </a:r>
            <a:r>
              <a:rPr sz="1050" dirty="0">
                <a:solidFill>
                  <a:srgbClr val="FF0000"/>
                </a:solidFill>
                <a:latin typeface="OSFKJM+Arial Bold"/>
                <a:cs typeface="OSFKJM+Arial Bold"/>
              </a:rPr>
              <a:t>0,5%</a:t>
            </a:r>
            <a:r>
              <a:rPr sz="1050" spc="797" dirty="0">
                <a:solidFill>
                  <a:srgbClr val="FF0000"/>
                </a:solidFill>
                <a:latin typeface="OSFKJM+Arial Bold"/>
                <a:cs typeface="OSFKJM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1050" spc="27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случае,</a:t>
            </a:r>
            <a:r>
              <a:rPr sz="1050" spc="27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если</a:t>
            </a:r>
            <a:r>
              <a:rPr sz="1050" spc="27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средства</a:t>
            </a:r>
            <a:r>
              <a:rPr sz="1050" spc="27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для</a:t>
            </a:r>
            <a:r>
              <a:rPr sz="1050" spc="24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оплаты</a:t>
            </a:r>
            <a:r>
              <a:rPr sz="1050" spc="27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ежемесячного</a:t>
            </a:r>
            <a:r>
              <a:rPr sz="1050" spc="28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платежа,</a:t>
            </a:r>
            <a:r>
              <a:rPr sz="1050" spc="27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поступили</a:t>
            </a:r>
            <a:r>
              <a:rPr sz="1050" spc="27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на</a:t>
            </a:r>
            <a:r>
              <a:rPr sz="1050" spc="27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счет/карту</a:t>
            </a:r>
            <a:r>
              <a:rPr sz="1050" spc="27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наличными</a:t>
            </a:r>
            <a:r>
              <a:rPr sz="1050" spc="27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деньгами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  <a:r>
              <a:rPr sz="1050" spc="257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Для</a:t>
            </a: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получения скидки</a:t>
            </a:r>
            <a:r>
              <a:rPr sz="1050" spc="-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необходимо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:</a:t>
            </a: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050" spc="697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получать</a:t>
            </a:r>
            <a:r>
              <a:rPr sz="1050" spc="2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заработную</a:t>
            </a:r>
            <a:r>
              <a:rPr sz="1050" spc="2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плату</a:t>
            </a:r>
            <a:r>
              <a:rPr sz="1050" spc="1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</a:t>
            </a:r>
            <a:r>
              <a:rPr sz="1050" spc="2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иные</a:t>
            </a:r>
            <a:r>
              <a:rPr sz="1050" spc="2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выплаты</a:t>
            </a:r>
            <a:r>
              <a:rPr sz="1050" spc="3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от юридического</a:t>
            </a:r>
            <a:r>
              <a:rPr sz="1050" spc="1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лица и/или</a:t>
            </a:r>
            <a:r>
              <a:rPr sz="1050" spc="2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индивидуального</a:t>
            </a:r>
            <a:r>
              <a:rPr sz="1050" spc="2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предпринимателя,</a:t>
            </a:r>
            <a:r>
              <a:rPr sz="1050" spc="1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ежемесячно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  <a:p>
            <a:pPr marL="172211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Требований</a:t>
            </a:r>
            <a:r>
              <a:rPr sz="1050" spc="-2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1050" spc="-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сумме</a:t>
            </a:r>
            <a:r>
              <a:rPr sz="1050" spc="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поступлений</a:t>
            </a:r>
            <a:r>
              <a:rPr sz="1050" spc="3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 неснижаемому</a:t>
            </a:r>
            <a:r>
              <a:rPr sz="1050" spc="-1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остатку</a:t>
            </a:r>
            <a:r>
              <a:rPr sz="1050" spc="3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нет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;</a:t>
            </a: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RMUILG+Arial"/>
                <a:cs typeface="RMUILG+Arial"/>
              </a:rPr>
              <a:t>•</a:t>
            </a:r>
            <a:r>
              <a:rPr sz="1050" spc="697" dirty="0">
                <a:solidFill>
                  <a:srgbClr val="000000"/>
                </a:solidFill>
                <a:latin typeface="RMUILG+Arial"/>
                <a:cs typeface="RMUILG+Arial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самостоятельно</a:t>
            </a:r>
            <a:r>
              <a:rPr sz="1050" spc="11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ежемесячно</a:t>
            </a:r>
            <a:r>
              <a:rPr sz="1050" spc="9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осуществлять</a:t>
            </a:r>
            <a:r>
              <a:rPr sz="1050" spc="12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пополнение</a:t>
            </a:r>
            <a:r>
              <a:rPr sz="1050" spc="10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банковской</a:t>
            </a:r>
            <a:r>
              <a:rPr sz="1050" spc="10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карты</a:t>
            </a:r>
            <a:r>
              <a:rPr sz="1050" spc="11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через</a:t>
            </a:r>
            <a:r>
              <a:rPr sz="1050" spc="11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СИСТЕМУ</a:t>
            </a:r>
            <a:r>
              <a:rPr sz="1050" spc="10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БЫСТРЫХ</a:t>
            </a:r>
            <a:r>
              <a:rPr sz="1050" spc="10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ПЛАТЕЖЕЙ</a:t>
            </a:r>
            <a:r>
              <a:rPr sz="1050" spc="11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1050" spc="10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сумме</a:t>
            </a:r>
          </a:p>
          <a:p>
            <a:pPr marL="172211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не </a:t>
            </a:r>
            <a:r>
              <a:rPr sz="1050" dirty="0" err="1">
                <a:solidFill>
                  <a:srgbClr val="000000"/>
                </a:solidFill>
                <a:latin typeface="MICFVJ+Arial Bold"/>
                <a:cs typeface="MICFVJ+Arial Bold"/>
              </a:rPr>
              <a:t>менее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 smtClean="0">
                <a:solidFill>
                  <a:srgbClr val="000000"/>
                </a:solidFill>
                <a:latin typeface="OSFKJM+Arial Bold"/>
                <a:cs typeface="OSFKJM+Arial Bold"/>
              </a:rPr>
              <a:t>25</a:t>
            </a:r>
            <a:r>
              <a:rPr lang="ru-RU" sz="1050" dirty="0" smtClean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050" dirty="0" smtClean="0">
                <a:solidFill>
                  <a:srgbClr val="000000"/>
                </a:solidFill>
                <a:latin typeface="OSFKJM+Arial Bold"/>
                <a:cs typeface="OSFKJM+Arial Bold"/>
              </a:rPr>
              <a:t>000</a:t>
            </a:r>
            <a:r>
              <a:rPr sz="1050" spc="-13" dirty="0" smtClean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рублей</a:t>
            </a:r>
            <a:r>
              <a:rPr sz="1050" spc="1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 обеспечить</a:t>
            </a:r>
            <a:r>
              <a:rPr sz="1050" spc="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неснижаемый остаток</a:t>
            </a:r>
            <a:r>
              <a:rPr sz="1050" spc="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на счете</a:t>
            </a:r>
            <a:r>
              <a:rPr sz="1050" spc="2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карты (текущем</a:t>
            </a:r>
            <a:r>
              <a:rPr sz="1050" spc="4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счете)</a:t>
            </a:r>
            <a:r>
              <a:rPr sz="1050" spc="2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в сумме</a:t>
            </a:r>
            <a:r>
              <a:rPr sz="1050" spc="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от</a:t>
            </a:r>
            <a:r>
              <a:rPr sz="1050" spc="-2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15 000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руб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  <a:p>
            <a:pPr marL="0" marR="0">
              <a:lnSpc>
                <a:spcPts val="1179"/>
              </a:lnSpc>
              <a:spcBef>
                <a:spcPts val="82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При</a:t>
            </a:r>
            <a:r>
              <a:rPr sz="1050" spc="-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иных способах</a:t>
            </a:r>
            <a:r>
              <a:rPr sz="1050" spc="-2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пополнения</a:t>
            </a:r>
            <a:r>
              <a:rPr sz="1050" spc="-3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скидка</a:t>
            </a:r>
            <a:r>
              <a:rPr sz="1050" spc="-1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не применяется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r>
              <a:rPr sz="1050" dirty="0">
                <a:solidFill>
                  <a:srgbClr val="FF0000"/>
                </a:solidFill>
                <a:latin typeface="OSFKJM+Arial Bold"/>
                <a:cs typeface="OSFKJM+Arial Bold"/>
              </a:rPr>
              <a:t>+ 1</a:t>
            </a:r>
            <a:r>
              <a:rPr sz="1050" dirty="0" smtClean="0">
                <a:solidFill>
                  <a:srgbClr val="FF0000"/>
                </a:solidFill>
                <a:latin typeface="OSFKJM+Arial Bold"/>
                <a:cs typeface="OSFKJM+Arial Bold"/>
              </a:rPr>
              <a:t>%</a:t>
            </a:r>
            <a:r>
              <a:rPr lang="ru-RU" sz="1050" dirty="0" smtClean="0">
                <a:solidFill>
                  <a:srgbClr val="FF0000"/>
                </a:solidFill>
                <a:latin typeface="OSFKJM+Arial Bold"/>
                <a:cs typeface="OSFKJM+Arial Bold"/>
              </a:rPr>
              <a:t> </a:t>
            </a:r>
            <a:r>
              <a:rPr sz="1050" spc="27" dirty="0" smtClean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со</a:t>
            </a:r>
            <a:r>
              <a:rPr sz="1050" spc="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дня, следующего за днем выдачи</a:t>
            </a:r>
            <a:r>
              <a:rPr sz="1050" spc="1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кредита</a:t>
            </a:r>
            <a:r>
              <a:rPr sz="1050" spc="1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</a:t>
            </a:r>
            <a:r>
              <a:rPr sz="1050" spc="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до дня предоставления в</a:t>
            </a:r>
            <a:r>
              <a:rPr sz="1050" spc="2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spc="-14" dirty="0">
                <a:solidFill>
                  <a:srgbClr val="000000"/>
                </a:solidFill>
                <a:latin typeface="MICFVJ+Arial Bold"/>
                <a:cs typeface="MICFVJ+Arial Bold"/>
              </a:rPr>
              <a:t>АО</a:t>
            </a:r>
            <a:r>
              <a:rPr sz="1050" spc="2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БАНК</a:t>
            </a:r>
            <a:r>
              <a:rPr sz="1050" spc="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«СНГБ» документов, подтверждающих</a:t>
            </a:r>
          </a:p>
          <a:p>
            <a:pPr marL="0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государственную</a:t>
            </a:r>
            <a:r>
              <a:rPr sz="1050" spc="9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регистрацию</a:t>
            </a:r>
            <a:r>
              <a:rPr sz="1050" spc="8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ипотеки</a:t>
            </a:r>
            <a:r>
              <a:rPr sz="1050" spc="8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объектов</a:t>
            </a:r>
            <a:r>
              <a:rPr sz="1050" spc="8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приобретаемого</a:t>
            </a:r>
            <a:r>
              <a:rPr sz="1050" spc="7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или</a:t>
            </a:r>
            <a:r>
              <a:rPr sz="1050" spc="7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передаваемого</a:t>
            </a:r>
            <a:r>
              <a:rPr sz="1050" spc="8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1050" spc="8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залог</a:t>
            </a:r>
            <a:r>
              <a:rPr sz="1050" spc="9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spc="-26" dirty="0">
                <a:solidFill>
                  <a:srgbClr val="000000"/>
                </a:solidFill>
                <a:latin typeface="MICFVJ+Arial Bold"/>
                <a:cs typeface="MICFVJ+Arial Bold"/>
              </a:rPr>
              <a:t>АО</a:t>
            </a:r>
            <a:r>
              <a:rPr sz="1050" spc="10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БАНК</a:t>
            </a:r>
            <a:r>
              <a:rPr sz="1050" spc="9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«СНГБ»</a:t>
            </a:r>
            <a:r>
              <a:rPr sz="1050" spc="6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недвижимого</a:t>
            </a: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имущества</a:t>
            </a:r>
            <a:r>
              <a:rPr sz="1050" spc="7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(квартиры)</a:t>
            </a:r>
            <a:r>
              <a:rPr sz="1050" spc="5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</a:t>
            </a:r>
            <a:r>
              <a:rPr sz="1050" spc="5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исполнение</a:t>
            </a:r>
            <a:r>
              <a:rPr sz="1050" spc="5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Заемщиком</a:t>
            </a:r>
            <a:r>
              <a:rPr sz="1050" spc="5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обязанности</a:t>
            </a:r>
            <a:r>
              <a:rPr sz="1050" spc="7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1050" spc="7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страхованию</a:t>
            </a:r>
            <a:r>
              <a:rPr sz="1050" spc="7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предмета</a:t>
            </a:r>
            <a:r>
              <a:rPr sz="1050" spc="7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залога</a:t>
            </a:r>
            <a:r>
              <a:rPr sz="1050" spc="5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(включительно)</a:t>
            </a:r>
            <a:r>
              <a:rPr sz="1050" spc="6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либо</a:t>
            </a:r>
            <a:r>
              <a:rPr sz="1050" spc="6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spc="-10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1050" spc="7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день</a:t>
            </a:r>
          </a:p>
          <a:p>
            <a:pPr marL="0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возврата основного</a:t>
            </a:r>
            <a:r>
              <a:rPr sz="1050" spc="-4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долга</a:t>
            </a:r>
            <a:r>
              <a:rPr sz="1050" spc="-3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1050" spc="-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кредиту (включительно)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;</a:t>
            </a: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со</a:t>
            </a:r>
            <a:r>
              <a:rPr sz="1050" spc="1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дня,</a:t>
            </a:r>
            <a:r>
              <a:rPr sz="1050" spc="1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следующего</a:t>
            </a:r>
            <a:r>
              <a:rPr sz="1050" spc="12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за</a:t>
            </a:r>
            <a:r>
              <a:rPr sz="1050" spc="11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днем</a:t>
            </a:r>
            <a:r>
              <a:rPr sz="1050" spc="11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истечения</a:t>
            </a:r>
            <a:r>
              <a:rPr sz="1050" spc="11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периода</a:t>
            </a:r>
            <a:r>
              <a:rPr sz="1050" spc="1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страхования</a:t>
            </a:r>
            <a:r>
              <a:rPr sz="1050" spc="11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предмета</a:t>
            </a:r>
            <a:r>
              <a:rPr sz="1050" spc="12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залога</a:t>
            </a:r>
            <a:r>
              <a:rPr sz="1050" spc="1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и</a:t>
            </a:r>
            <a:r>
              <a:rPr sz="1050" spc="1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до</a:t>
            </a:r>
            <a:r>
              <a:rPr sz="1050" spc="12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дня</a:t>
            </a:r>
            <a:r>
              <a:rPr sz="1050" spc="10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предоставления</a:t>
            </a:r>
            <a:r>
              <a:rPr sz="1050" spc="11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1050" spc="14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spc="-26" dirty="0">
                <a:solidFill>
                  <a:srgbClr val="000000"/>
                </a:solidFill>
                <a:latin typeface="MICFVJ+Arial Bold"/>
                <a:cs typeface="MICFVJ+Arial Bold"/>
              </a:rPr>
              <a:t>АО</a:t>
            </a:r>
            <a:r>
              <a:rPr sz="1050" spc="15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БАНК</a:t>
            </a:r>
            <a:r>
              <a:rPr sz="1050" spc="13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«СНГБ»</a:t>
            </a:r>
          </a:p>
          <a:p>
            <a:pPr marL="0" marR="0">
              <a:lnSpc>
                <a:spcPts val="1179"/>
              </a:lnSpc>
              <a:spcBef>
                <a:spcPts val="8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документов,</a:t>
            </a:r>
            <a:r>
              <a:rPr sz="1050" spc="27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подтверждающих</a:t>
            </a:r>
            <a:r>
              <a:rPr sz="1050" spc="27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продление</a:t>
            </a:r>
            <a:r>
              <a:rPr sz="1050" spc="27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срока</a:t>
            </a:r>
            <a:r>
              <a:rPr sz="1050" spc="27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страхования</a:t>
            </a:r>
            <a:r>
              <a:rPr sz="1050" spc="27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(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включительно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)</a:t>
            </a:r>
            <a:r>
              <a:rPr sz="1050" spc="271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либо</a:t>
            </a:r>
            <a:r>
              <a:rPr sz="1050" spc="27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1050" spc="26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день</a:t>
            </a:r>
            <a:r>
              <a:rPr sz="1050" spc="27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возврата</a:t>
            </a:r>
            <a:r>
              <a:rPr sz="1050" spc="29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основного</a:t>
            </a:r>
            <a:r>
              <a:rPr sz="1050" spc="26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долга</a:t>
            </a:r>
            <a:r>
              <a:rPr sz="1050" spc="27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</a:p>
          <a:p>
            <a:pPr marL="0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MICFVJ+Arial Bold"/>
                <a:cs typeface="MICFVJ+Arial Bold"/>
              </a:rPr>
              <a:t>кредиту (включительно)</a:t>
            </a:r>
            <a:r>
              <a:rPr sz="1050" dirty="0">
                <a:solidFill>
                  <a:srgbClr val="000000"/>
                </a:solidFill>
                <a:latin typeface="OSFKJM+Arial Bold"/>
                <a:cs typeface="OSFKJM+Arial Bold"/>
              </a:rPr>
              <a:t>;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9742" y="6436392"/>
            <a:ext cx="867491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F0000"/>
                </a:solidFill>
                <a:latin typeface="OSFKJM+Arial Bold"/>
                <a:cs typeface="OSFKJM+Arial Bold"/>
              </a:rPr>
              <a:t>+1</a:t>
            </a:r>
            <a:r>
              <a:rPr sz="1050" b="1" dirty="0" smtClean="0">
                <a:solidFill>
                  <a:srgbClr val="FF0000"/>
                </a:solidFill>
                <a:latin typeface="OSFKJM+Arial Bold"/>
                <a:cs typeface="OSFKJM+Arial Bold"/>
              </a:rPr>
              <a:t>%</a:t>
            </a:r>
            <a:r>
              <a:rPr sz="1050" b="1" spc="925" dirty="0" smtClean="0">
                <a:solidFill>
                  <a:srgbClr val="FF0000"/>
                </a:solidFill>
                <a:latin typeface="OSFKJM+Arial Bold"/>
                <a:cs typeface="OSFKJM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при</a:t>
            </a:r>
            <a:r>
              <a:rPr sz="1050" b="1" spc="3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неоформлении</a:t>
            </a:r>
            <a:r>
              <a:rPr sz="1050" b="1" spc="30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OSFKJM+Arial Bold"/>
                <a:cs typeface="OSFKJM+Arial Bold"/>
              </a:rPr>
              <a:t>/</a:t>
            </a:r>
            <a:r>
              <a:rPr sz="1050" b="1" spc="305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непродлении</a:t>
            </a:r>
            <a:r>
              <a:rPr sz="1050" b="1" spc="30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срока</a:t>
            </a:r>
            <a:r>
              <a:rPr sz="1050" b="1" spc="30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действия</a:t>
            </a:r>
            <a:r>
              <a:rPr sz="1050" b="1" spc="30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страхового</a:t>
            </a:r>
            <a:r>
              <a:rPr sz="1050" b="1" spc="31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полиса</a:t>
            </a:r>
            <a:r>
              <a:rPr sz="1050" b="1" spc="31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spc="-10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  <a:r>
              <a:rPr sz="1050" b="1" spc="32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риску</a:t>
            </a:r>
            <a:r>
              <a:rPr sz="1050" b="1" spc="30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«Несчастный</a:t>
            </a:r>
            <a:r>
              <a:rPr sz="1050" b="1" spc="3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 err="1">
                <a:solidFill>
                  <a:srgbClr val="000000"/>
                </a:solidFill>
                <a:latin typeface="MICFVJ+Arial Bold"/>
                <a:cs typeface="MICFVJ+Arial Bold"/>
              </a:rPr>
              <a:t>случай</a:t>
            </a:r>
            <a:r>
              <a:rPr sz="1050" b="1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,</a:t>
            </a:r>
            <a:r>
              <a:rPr sz="1050" b="1" spc="314" dirty="0" smtClean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болезнь»</a:t>
            </a:r>
            <a:r>
              <a:rPr sz="1050" b="1" spc="31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27618" y="6496485"/>
            <a:ext cx="22964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3399"/>
                </a:solidFill>
                <a:latin typeface="TSWNCW+Calibri"/>
                <a:cs typeface="TSWNCW+Calibri"/>
              </a:rPr>
              <a:t>5</a:t>
            </a:r>
            <a:endParaRPr sz="1200" dirty="0">
              <a:solidFill>
                <a:srgbClr val="003399"/>
              </a:solidFill>
              <a:latin typeface="TSWNCW+Calibri"/>
              <a:cs typeface="TSWNCW+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166" y="6596993"/>
            <a:ext cx="3998745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страховой</a:t>
            </a:r>
            <a:r>
              <a:rPr sz="1050" b="1" spc="-1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компании,</a:t>
            </a:r>
            <a:r>
              <a:rPr sz="1050" b="1" spc="-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аккредитованной</a:t>
            </a:r>
            <a:r>
              <a:rPr sz="1050" b="1" spc="-1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spc="-26" dirty="0">
                <a:solidFill>
                  <a:srgbClr val="000000"/>
                </a:solidFill>
                <a:latin typeface="MICFVJ+Arial Bold"/>
                <a:cs typeface="MICFVJ+Arial Bold"/>
              </a:rPr>
              <a:t>АО</a:t>
            </a:r>
            <a:r>
              <a:rPr sz="1050" b="1" spc="4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БАНК</a:t>
            </a:r>
            <a:r>
              <a:rPr sz="1050" b="1" spc="1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MICFVJ+Arial Bold"/>
                <a:cs typeface="MICFVJ+Arial Bold"/>
              </a:rPr>
              <a:t>«СНГБ»</a:t>
            </a:r>
            <a:r>
              <a:rPr sz="1050" b="1" dirty="0">
                <a:solidFill>
                  <a:srgbClr val="000000"/>
                </a:solidFill>
                <a:latin typeface="OSFKJM+Arial Bold"/>
                <a:cs typeface="OSFKJM+Arial Bold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5496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1202" y="438829"/>
            <a:ext cx="4653087" cy="459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FF"/>
                </a:solidFill>
                <a:latin typeface="TSTRAC+Yu Gothic UI Semilight"/>
                <a:cs typeface="TSTRAC+Yu Gothic UI Semilight"/>
              </a:rPr>
              <a:t>◆</a:t>
            </a:r>
            <a:r>
              <a:rPr sz="1400" spc="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Потребительский</a:t>
            </a:r>
            <a:r>
              <a:rPr sz="1400" b="1" spc="16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(не</a:t>
            </a:r>
            <a:r>
              <a:rPr sz="1400" b="1" spc="-16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целевой)</a:t>
            </a:r>
            <a:r>
              <a:rPr sz="1400" b="1" spc="-10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кредит</a:t>
            </a:r>
            <a:r>
              <a:rPr sz="1400" b="1" spc="-11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MICFVJ+Arial Bold"/>
                <a:cs typeface="MICFVJ+Arial Bold"/>
              </a:rPr>
              <a:t>под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spc="-13" dirty="0">
                <a:solidFill>
                  <a:srgbClr val="0000FF"/>
                </a:solidFill>
                <a:latin typeface="MICFVJ+Arial Bold"/>
                <a:cs typeface="MICFVJ+Arial Bold"/>
              </a:rPr>
              <a:t>залог</a:t>
            </a:r>
          </a:p>
          <a:p>
            <a:pPr marL="0" marR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имеющейся</a:t>
            </a:r>
            <a:r>
              <a:rPr sz="1400" b="1" spc="-30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недвижимости</a:t>
            </a:r>
            <a:r>
              <a:rPr sz="1400" b="1" spc="-11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spc="-23" dirty="0">
                <a:solidFill>
                  <a:srgbClr val="0000FF"/>
                </a:solidFill>
                <a:latin typeface="MICFVJ+Arial Bold"/>
                <a:cs typeface="MICFVJ+Arial Bold"/>
              </a:rPr>
              <a:t>«Золото</a:t>
            </a:r>
            <a:r>
              <a:rPr sz="1400" b="1" spc="39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Югры»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622" y="1254337"/>
            <a:ext cx="8550721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spc="-13" dirty="0">
                <a:solidFill>
                  <a:srgbClr val="273A61"/>
                </a:solidFill>
                <a:latin typeface="MICFVJ+Arial Bold"/>
                <a:cs typeface="MICFVJ+Arial Bold"/>
              </a:rPr>
              <a:t>Условия</a:t>
            </a:r>
            <a:r>
              <a:rPr sz="1200" b="1" u="sng" dirty="0">
                <a:solidFill>
                  <a:srgbClr val="273A61"/>
                </a:solidFill>
                <a:latin typeface="OSFKJM+Arial Bold"/>
                <a:cs typeface="OSFKJM+Arial Bold"/>
              </a:rPr>
              <a:t>:</a:t>
            </a:r>
          </a:p>
          <a:p>
            <a:pPr marL="0" marR="0">
              <a:lnSpc>
                <a:spcPts val="1236"/>
              </a:lnSpc>
              <a:spcBef>
                <a:spcPts val="138"/>
              </a:spcBef>
              <a:spcAft>
                <a:spcPts val="0"/>
              </a:spcAft>
            </a:pPr>
            <a:r>
              <a:rPr sz="11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273A61"/>
                </a:solidFill>
                <a:latin typeface="RMUILG+Arial"/>
                <a:cs typeface="RMUILG+Arial"/>
              </a:rPr>
              <a:t> </a:t>
            </a:r>
            <a:r>
              <a:rPr sz="1100" b="1" dirty="0" err="1">
                <a:solidFill>
                  <a:srgbClr val="273A61"/>
                </a:solidFill>
                <a:latin typeface="MICFVJ+Arial Bold"/>
                <a:cs typeface="MICFVJ+Arial Bold"/>
              </a:rPr>
              <a:t>сумма</a:t>
            </a:r>
            <a:r>
              <a:rPr sz="1100" b="1" spc="2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lang="ru-RU" sz="1100" b="1" spc="25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кредита </a:t>
            </a:r>
            <a:r>
              <a:rPr lang="ru-RU" sz="1100" b="1" spc="25" dirty="0" smtClean="0">
                <a:solidFill>
                  <a:srgbClr val="FF0000"/>
                </a:solidFill>
                <a:latin typeface="MICFVJ+Arial Bold"/>
                <a:cs typeface="MICFVJ+Arial Bold"/>
              </a:rPr>
              <a:t>от 1,5 млн. руб. </a:t>
            </a:r>
            <a:r>
              <a:rPr sz="1100" b="1" dirty="0" err="1" smtClean="0">
                <a:solidFill>
                  <a:srgbClr val="FF0000"/>
                </a:solidFill>
                <a:latin typeface="MICFVJ+Arial Bold"/>
                <a:cs typeface="MICFVJ+Arial Bold"/>
              </a:rPr>
              <a:t>до</a:t>
            </a:r>
            <a:r>
              <a:rPr sz="1100" b="1" dirty="0" smtClean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MICFVJ+Arial Bold"/>
                <a:cs typeface="MICFVJ+Arial Bold"/>
              </a:rPr>
              <a:t>5</a:t>
            </a:r>
            <a:r>
              <a:rPr sz="1100" b="1" dirty="0" smtClean="0">
                <a:solidFill>
                  <a:srgbClr val="FF0000"/>
                </a:solidFill>
                <a:latin typeface="OSFKJM+Arial Bold"/>
                <a:cs typeface="OSFKJM+Arial Bold"/>
              </a:rPr>
              <a:t>0 </a:t>
            </a:r>
            <a:r>
              <a:rPr lang="ru-RU" sz="1100" b="1" dirty="0" smtClean="0">
                <a:solidFill>
                  <a:srgbClr val="FF0000"/>
                </a:solidFill>
                <a:latin typeface="OSFKJM+Arial Bold"/>
                <a:cs typeface="OSFKJM+Arial Bold"/>
              </a:rPr>
              <a:t>млн руб.</a:t>
            </a:r>
            <a:endParaRPr sz="1100" b="1" dirty="0">
              <a:solidFill>
                <a:srgbClr val="FF0000"/>
              </a:solidFill>
              <a:latin typeface="OSFKJM+Arial Bold"/>
              <a:cs typeface="OSFKJM+Arial Bold"/>
            </a:endParaRPr>
          </a:p>
          <a:p>
            <a:pPr marL="0" marR="0">
              <a:lnSpc>
                <a:spcPts val="1233"/>
              </a:lnSpc>
              <a:spcBef>
                <a:spcPts val="89"/>
              </a:spcBef>
              <a:spcAft>
                <a:spcPts val="0"/>
              </a:spcAft>
            </a:pPr>
            <a:r>
              <a:rPr sz="11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273A61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срок кредита </a:t>
            </a:r>
            <a:r>
              <a:rPr sz="1100" b="1" dirty="0">
                <a:solidFill>
                  <a:srgbClr val="FF0000"/>
                </a:solidFill>
                <a:latin typeface="MICFVJ+Arial Bold"/>
                <a:cs typeface="MICFVJ+Arial Bold"/>
              </a:rPr>
              <a:t>до </a:t>
            </a:r>
            <a:r>
              <a:rPr sz="1100" b="1" dirty="0">
                <a:solidFill>
                  <a:srgbClr val="FF0000"/>
                </a:solidFill>
                <a:latin typeface="OSFKJM+Arial Bold"/>
                <a:cs typeface="OSFKJM+Arial Bold"/>
              </a:rPr>
              <a:t>240 </a:t>
            </a:r>
            <a:r>
              <a:rPr sz="1100" b="1" dirty="0">
                <a:solidFill>
                  <a:srgbClr val="FF0000"/>
                </a:solidFill>
                <a:latin typeface="MICFVJ+Arial Bold"/>
                <a:cs typeface="MICFVJ+Arial Bold"/>
              </a:rPr>
              <a:t>месяцев</a:t>
            </a:r>
            <a:r>
              <a:rPr sz="1100" b="1" spc="-35" dirty="0">
                <a:solidFill>
                  <a:srgbClr val="FF0000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FF0000"/>
                </a:solidFill>
                <a:latin typeface="OSFKJM+Arial Bold"/>
                <a:cs typeface="OSFKJM+Arial Bold"/>
              </a:rPr>
              <a:t>(20</a:t>
            </a:r>
            <a:r>
              <a:rPr sz="1100" b="1" spc="-20" dirty="0">
                <a:solidFill>
                  <a:srgbClr val="FF0000"/>
                </a:solidFill>
                <a:latin typeface="OSFKJM+Arial Bold"/>
                <a:cs typeface="OSFKJM+Arial Bold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ICFVJ+Arial Bold"/>
                <a:cs typeface="MICFVJ+Arial Bold"/>
              </a:rPr>
              <a:t>лет</a:t>
            </a:r>
            <a:r>
              <a:rPr sz="1100" b="1" dirty="0">
                <a:solidFill>
                  <a:srgbClr val="FF0000"/>
                </a:solidFill>
                <a:latin typeface="OSFKJM+Arial Bold"/>
                <a:cs typeface="OSFKJM+Arial Bold"/>
              </a:rPr>
              <a:t>)</a:t>
            </a:r>
          </a:p>
          <a:p>
            <a:pPr marL="0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dirty="0">
                <a:solidFill>
                  <a:srgbClr val="273A61"/>
                </a:solidFill>
                <a:latin typeface="RMUILG+Arial"/>
                <a:cs typeface="RMUILG+Arial"/>
              </a:rPr>
              <a:t>•</a:t>
            </a:r>
            <a:r>
              <a:rPr sz="1100" spc="665" dirty="0">
                <a:solidFill>
                  <a:srgbClr val="273A61"/>
                </a:solidFill>
                <a:latin typeface="RMUILG+Arial"/>
                <a:cs typeface="RMUILG+Arial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Цели</a:t>
            </a:r>
            <a:r>
              <a:rPr sz="1100" b="1" dirty="0">
                <a:solidFill>
                  <a:srgbClr val="273A61"/>
                </a:solidFill>
                <a:latin typeface="OSFKJM+Arial Bold"/>
                <a:cs typeface="OSFKJM+Arial Bold"/>
              </a:rPr>
              <a:t>:</a:t>
            </a:r>
            <a:r>
              <a:rPr sz="1100" b="1" spc="96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не</a:t>
            </a:r>
            <a:r>
              <a:rPr sz="1100" b="1" spc="7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целевой</a:t>
            </a:r>
            <a:r>
              <a:rPr sz="1100" b="1" dirty="0">
                <a:solidFill>
                  <a:srgbClr val="273A61"/>
                </a:solidFill>
                <a:latin typeface="OSFKJM+Arial Bold"/>
                <a:cs typeface="OSFKJM+Arial Bold"/>
              </a:rPr>
              <a:t>.</a:t>
            </a:r>
            <a:r>
              <a:rPr sz="1100" b="1" spc="97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Можно</a:t>
            </a:r>
            <a:r>
              <a:rPr sz="1100" b="1" spc="8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использовать</a:t>
            </a:r>
            <a:r>
              <a:rPr sz="1100" b="1" spc="10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для</a:t>
            </a:r>
            <a:r>
              <a:rPr sz="1100" b="1" spc="99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объединения</a:t>
            </a:r>
            <a:r>
              <a:rPr sz="1100" b="1" spc="89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всех</a:t>
            </a:r>
            <a:r>
              <a:rPr sz="1100" b="1" spc="8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кредитов</a:t>
            </a:r>
            <a:r>
              <a:rPr sz="1100" b="1" spc="10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в</a:t>
            </a:r>
            <a:r>
              <a:rPr sz="1100" b="1" spc="9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один,</a:t>
            </a:r>
            <a:r>
              <a:rPr sz="1100" b="1" spc="10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для</a:t>
            </a:r>
            <a:r>
              <a:rPr sz="1100" b="1" spc="8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снижения</a:t>
            </a:r>
            <a:r>
              <a:rPr sz="1100" b="1" spc="99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долговой</a:t>
            </a:r>
            <a:r>
              <a:rPr sz="1100" b="1" spc="10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нагрузки,</a:t>
            </a:r>
          </a:p>
          <a:p>
            <a:pPr marL="172212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покупки</a:t>
            </a:r>
            <a:r>
              <a:rPr sz="1100" b="1" spc="17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недвижимости</a:t>
            </a:r>
            <a:r>
              <a:rPr sz="1100" b="1" spc="17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с</a:t>
            </a:r>
            <a:r>
              <a:rPr sz="1100" b="1" spc="15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перепланировками</a:t>
            </a:r>
            <a:r>
              <a:rPr sz="1100" b="1" spc="16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и</a:t>
            </a:r>
            <a:r>
              <a:rPr sz="1100" b="1" spc="17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spc="-11" dirty="0">
                <a:solidFill>
                  <a:srgbClr val="273A61"/>
                </a:solidFill>
                <a:latin typeface="MICFVJ+Arial Bold"/>
                <a:cs typeface="MICFVJ+Arial Bold"/>
              </a:rPr>
              <a:t>т</a:t>
            </a:r>
            <a:r>
              <a:rPr sz="1100" b="1" dirty="0">
                <a:solidFill>
                  <a:srgbClr val="273A61"/>
                </a:solidFill>
                <a:latin typeface="OSFKJM+Arial Bold"/>
                <a:cs typeface="OSFKJM+Arial Bold"/>
              </a:rPr>
              <a:t>.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д</a:t>
            </a:r>
            <a:r>
              <a:rPr sz="1100" b="1" dirty="0">
                <a:solidFill>
                  <a:srgbClr val="273A61"/>
                </a:solidFill>
                <a:latin typeface="OSFKJM+Arial Bold"/>
                <a:cs typeface="OSFKJM+Arial Bold"/>
              </a:rPr>
              <a:t>.</a:t>
            </a:r>
            <a:r>
              <a:rPr sz="1100" b="1" spc="157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на</a:t>
            </a:r>
            <a:r>
              <a:rPr sz="1100" b="1" spc="15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что</a:t>
            </a:r>
            <a:r>
              <a:rPr sz="1100" b="1" spc="15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не</a:t>
            </a:r>
            <a:r>
              <a:rPr sz="1100" b="1" spc="15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дают</a:t>
            </a:r>
            <a:r>
              <a:rPr sz="1100" b="1" spc="164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стандартную</a:t>
            </a:r>
            <a:r>
              <a:rPr sz="1100" b="1" spc="17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ипотеку</a:t>
            </a:r>
            <a:r>
              <a:rPr sz="1100" b="1" dirty="0">
                <a:solidFill>
                  <a:srgbClr val="273A61"/>
                </a:solidFill>
                <a:latin typeface="OSFKJM+Arial Bold"/>
                <a:cs typeface="OSFKJM+Arial Bold"/>
              </a:rPr>
              <a:t>.</a:t>
            </a:r>
            <a:r>
              <a:rPr sz="1100" b="1" spc="181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Покупка</a:t>
            </a:r>
            <a:r>
              <a:rPr sz="1100" b="1" spc="16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нового</a:t>
            </a:r>
            <a:r>
              <a:rPr sz="1100" b="1" spc="16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авто</a:t>
            </a:r>
            <a:r>
              <a:rPr sz="1100" b="1" spc="16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без</a:t>
            </a:r>
          </a:p>
          <a:p>
            <a:pPr marL="172212" marR="0">
              <a:lnSpc>
                <a:spcPts val="1233"/>
              </a:lnSpc>
              <a:spcBef>
                <a:spcPts val="86"/>
              </a:spcBef>
              <a:spcAft>
                <a:spcPts val="0"/>
              </a:spcAft>
            </a:pP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обязательного</a:t>
            </a:r>
            <a:r>
              <a:rPr sz="1100" b="1" spc="-2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КАСКО,</a:t>
            </a:r>
            <a:r>
              <a:rPr sz="1100" b="1" spc="4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строительство</a:t>
            </a:r>
            <a:r>
              <a:rPr sz="1100" b="1" spc="-2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дома, дачи,</a:t>
            </a:r>
            <a:r>
              <a:rPr sz="1100" b="1" spc="-2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ремонт,</a:t>
            </a:r>
            <a:r>
              <a:rPr sz="1100" b="1" spc="-1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обучение и</a:t>
            </a:r>
            <a:r>
              <a:rPr sz="1100" b="1" spc="-1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т</a:t>
            </a:r>
            <a:r>
              <a:rPr sz="1100" b="1" dirty="0">
                <a:solidFill>
                  <a:srgbClr val="273A61"/>
                </a:solidFill>
                <a:latin typeface="OSFKJM+Arial Bold"/>
                <a:cs typeface="OSFKJM+Arial Bold"/>
              </a:rPr>
              <a:t>.</a:t>
            </a:r>
            <a:r>
              <a:rPr sz="1100" b="1" dirty="0">
                <a:solidFill>
                  <a:srgbClr val="273A61"/>
                </a:solidFill>
                <a:latin typeface="MICFVJ+Arial Bold"/>
                <a:cs typeface="MICFVJ+Arial Bold"/>
              </a:rPr>
              <a:t>д</a:t>
            </a:r>
            <a:r>
              <a:rPr sz="1100" b="1" dirty="0">
                <a:solidFill>
                  <a:srgbClr val="273A61"/>
                </a:solidFill>
                <a:latin typeface="OSFKJM+Arial Bold"/>
                <a:cs typeface="OSFKJM+Arial 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72456" y="2290022"/>
            <a:ext cx="164893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Процентные</a:t>
            </a:r>
            <a:r>
              <a:rPr sz="1200" b="1" spc="32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ставки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3311" y="2516918"/>
            <a:ext cx="2760668" cy="577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Со дня, следующего</a:t>
            </a:r>
            <a:r>
              <a:rPr sz="900" b="1" spc="3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 днем предоставления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 Банк документов,</a:t>
            </a:r>
            <a:r>
              <a:rPr sz="900" b="1" spc="5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подтверждающих: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OSFKJM+Arial Bold"/>
                <a:cs typeface="OSFKJM+Arial Bold"/>
              </a:rPr>
              <a:t>1.</a:t>
            </a:r>
            <a:r>
              <a:rPr sz="900" b="1" spc="792" dirty="0">
                <a:solidFill>
                  <a:srgbClr val="000000"/>
                </a:solidFill>
                <a:latin typeface="OSFKJM+Arial Bold"/>
                <a:cs typeface="OSFKJM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государственную</a:t>
            </a:r>
            <a:r>
              <a:rPr sz="900" b="1" spc="5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регистрацию</a:t>
            </a:r>
          </a:p>
          <a:p>
            <a:pPr marL="228600" marR="0">
              <a:lnSpc>
                <a:spcPts val="1005"/>
              </a:lnSpc>
              <a:spcBef>
                <a:spcPts val="2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передаваемого</a:t>
            </a:r>
            <a:r>
              <a:rPr sz="900" b="1" spc="-2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</a:t>
            </a:r>
            <a:r>
              <a:rPr sz="900" b="1" spc="-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залог Банку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32043" y="2516918"/>
            <a:ext cx="2888759" cy="1125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со</a:t>
            </a:r>
            <a:r>
              <a:rPr sz="900" b="1" spc="-1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дня, следующего</a:t>
            </a:r>
            <a:r>
              <a:rPr sz="900" b="1" spc="4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 днем</a:t>
            </a:r>
            <a:r>
              <a:rPr sz="900" b="1" spc="-1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выдачи</a:t>
            </a:r>
            <a:r>
              <a:rPr sz="900" b="1" spc="-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кредита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либо истечения периода страхования предмета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залога и</a:t>
            </a:r>
            <a:r>
              <a:rPr sz="900" b="1" spc="-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u="sng" dirty="0">
                <a:solidFill>
                  <a:srgbClr val="000000"/>
                </a:solidFill>
                <a:latin typeface="MICFVJ+Arial Bold"/>
                <a:cs typeface="MICFVJ+Arial Bold"/>
              </a:rPr>
              <a:t>до дня предоставления в</a:t>
            </a:r>
            <a:r>
              <a:rPr sz="900" b="1" u="sng" spc="-11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u="sng" dirty="0">
                <a:solidFill>
                  <a:srgbClr val="000000"/>
                </a:solidFill>
                <a:latin typeface="MICFVJ+Arial Bold"/>
                <a:cs typeface="MICFVJ+Arial Bold"/>
              </a:rPr>
              <a:t>Банк</a:t>
            </a:r>
          </a:p>
          <a:p>
            <a:pPr marL="0" marR="0">
              <a:lnSpc>
                <a:spcPts val="1005"/>
              </a:lnSpc>
              <a:spcBef>
                <a:spcPts val="24"/>
              </a:spcBef>
              <a:spcAft>
                <a:spcPts val="0"/>
              </a:spcAft>
            </a:pPr>
            <a:r>
              <a:rPr sz="900" b="1" u="sng" dirty="0">
                <a:solidFill>
                  <a:srgbClr val="000000"/>
                </a:solidFill>
                <a:latin typeface="MICFVJ+Arial Bold"/>
                <a:cs typeface="MICFVJ+Arial Bold"/>
              </a:rPr>
              <a:t>документов,</a:t>
            </a:r>
            <a:r>
              <a:rPr sz="900" b="1" u="sng" spc="58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u="sng" dirty="0">
                <a:solidFill>
                  <a:srgbClr val="000000"/>
                </a:solidFill>
                <a:latin typeface="MICFVJ+Arial Bold"/>
                <a:cs typeface="MICFVJ+Arial Bold"/>
              </a:rPr>
              <a:t>подтверждающих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государственную</a:t>
            </a:r>
            <a:r>
              <a:rPr sz="900" b="1" spc="54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регистрацию передаваемого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в залог Банку</a:t>
            </a:r>
            <a:r>
              <a:rPr sz="900" b="1" spc="-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недвижимого</a:t>
            </a:r>
            <a:r>
              <a:rPr sz="900" b="1" spc="-2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имущества</a:t>
            </a:r>
            <a:r>
              <a:rPr sz="900" b="1" spc="7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исполнение</a:t>
            </a:r>
            <a:r>
              <a:rPr sz="900" b="1" spc="-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Заемщиком</a:t>
            </a:r>
            <a:r>
              <a:rPr sz="900" b="1" spc="-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обязанности</a:t>
            </a:r>
            <a:r>
              <a:rPr sz="900" b="1" spc="1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страхованию предмета</a:t>
            </a:r>
            <a:r>
              <a:rPr sz="900" b="1" spc="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залога (включительно)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1985" y="2996978"/>
            <a:ext cx="101241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-15" dirty="0">
                <a:solidFill>
                  <a:srgbClr val="000000"/>
                </a:solidFill>
                <a:latin typeface="MICFVJ+Arial Bold"/>
                <a:cs typeface="MICFVJ+Arial Bold"/>
              </a:rPr>
              <a:t>Сумма</a:t>
            </a:r>
            <a:r>
              <a:rPr sz="900" b="1" spc="66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кредита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51911" y="3065558"/>
            <a:ext cx="157350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недвижимого</a:t>
            </a:r>
            <a:r>
              <a:rPr sz="900" b="1" spc="-22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имущества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23311" y="3202718"/>
            <a:ext cx="2573026" cy="440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2.</a:t>
            </a:r>
            <a:r>
              <a:rPr sz="900" b="1" spc="-1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исполнение</a:t>
            </a:r>
            <a:r>
              <a:rPr sz="900" b="1" spc="-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Заемщиком</a:t>
            </a:r>
            <a:r>
              <a:rPr sz="900" b="1" spc="-13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обязанности</a:t>
            </a:r>
            <a:r>
              <a:rPr sz="900" b="1" spc="1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по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оформлению/продлению</a:t>
            </a:r>
            <a:r>
              <a:rPr sz="900" b="1" spc="-35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страхования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предмета</a:t>
            </a:r>
            <a:r>
              <a:rPr sz="900" b="1" spc="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MICFVJ+Arial Bold"/>
                <a:cs typeface="MICFVJ+Arial Bold"/>
              </a:rPr>
              <a:t>залога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77589" y="3763414"/>
            <a:ext cx="89773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27,8</a:t>
            </a:r>
            <a:r>
              <a:rPr sz="16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0</a:t>
            </a:r>
            <a:r>
              <a:rPr sz="1600" b="1" spc="12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 </a:t>
            </a:r>
            <a:r>
              <a:rPr sz="1600" b="1" dirty="0">
                <a:solidFill>
                  <a:srgbClr val="0000FF"/>
                </a:solidFill>
                <a:latin typeface="OSFKJM+Arial Bold"/>
                <a:cs typeface="OSFKJM+Arial Bold"/>
              </a:rPr>
              <a:t>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44232" y="3763414"/>
            <a:ext cx="89773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28,8</a:t>
            </a:r>
            <a:r>
              <a:rPr sz="1600" b="1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0</a:t>
            </a:r>
            <a:r>
              <a:rPr sz="1600" b="1" spc="12" dirty="0" smtClean="0">
                <a:solidFill>
                  <a:srgbClr val="0000FF"/>
                </a:solidFill>
                <a:latin typeface="OSFKJM+Arial Bold"/>
                <a:cs typeface="OSFKJM+Arial Bold"/>
              </a:rPr>
              <a:t> </a:t>
            </a:r>
            <a:r>
              <a:rPr sz="1600" b="1" dirty="0">
                <a:solidFill>
                  <a:srgbClr val="0000FF"/>
                </a:solidFill>
                <a:latin typeface="OSFKJM+Arial Bold"/>
                <a:cs typeface="OSFKJM+Arial Bold"/>
              </a:rPr>
              <a:t>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1985" y="3789130"/>
            <a:ext cx="130924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25" dirty="0">
                <a:solidFill>
                  <a:srgbClr val="000000"/>
                </a:solidFill>
                <a:latin typeface="MICFVJ+Arial Bold"/>
                <a:cs typeface="MICFVJ+Arial Bold"/>
              </a:rPr>
              <a:t>от</a:t>
            </a:r>
            <a:r>
              <a:rPr sz="1200" b="1" spc="27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MICFVJ+Arial Bold"/>
                <a:cs typeface="MICFVJ+Arial Bold"/>
              </a:rPr>
              <a:t>1,5 млн.</a:t>
            </a:r>
            <a:r>
              <a:rPr sz="1200" b="1" spc="20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200" b="1" spc="-15" dirty="0">
                <a:solidFill>
                  <a:srgbClr val="000000"/>
                </a:solidFill>
                <a:latin typeface="MICFVJ+Arial Bold"/>
                <a:cs typeface="MICFVJ+Arial Bold"/>
              </a:rPr>
              <a:t>руб.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1622" y="4319396"/>
            <a:ext cx="236301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SFKJM+Arial Bold"/>
                <a:cs typeface="OSFKJM+Arial Bold"/>
              </a:rPr>
              <a:t>* </a:t>
            </a:r>
            <a:r>
              <a:rPr sz="1000" b="1" u="sng" spc="-15" dirty="0">
                <a:solidFill>
                  <a:srgbClr val="000000"/>
                </a:solidFill>
                <a:latin typeface="MICFVJ+Arial Bold"/>
                <a:cs typeface="MICFVJ+Arial Bold"/>
              </a:rPr>
              <a:t>Условия</a:t>
            </a:r>
            <a:r>
              <a:rPr sz="1000" b="1" u="sng" spc="2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u="sng" dirty="0">
                <a:solidFill>
                  <a:srgbClr val="000000"/>
                </a:solidFill>
                <a:latin typeface="MICFVJ+Arial Bold"/>
                <a:cs typeface="MICFVJ+Arial Bold"/>
              </a:rPr>
              <a:t>изменения</a:t>
            </a:r>
            <a:r>
              <a:rPr sz="1000" b="1" u="sng" spc="19" dirty="0">
                <a:solidFill>
                  <a:srgbClr val="000000"/>
                </a:solidFill>
                <a:latin typeface="MICFVJ+Arial Bold"/>
                <a:cs typeface="MICFVJ+Arial Bold"/>
              </a:rPr>
              <a:t> </a:t>
            </a:r>
            <a:r>
              <a:rPr sz="1000" b="1" u="sng" dirty="0">
                <a:solidFill>
                  <a:srgbClr val="000000"/>
                </a:solidFill>
                <a:latin typeface="MICFVJ+Arial Bold"/>
                <a:cs typeface="MICFVJ+Arial Bold"/>
              </a:rPr>
              <a:t>ставки</a:t>
            </a:r>
            <a:r>
              <a:rPr sz="1000" b="1" u="sng" dirty="0">
                <a:solidFill>
                  <a:srgbClr val="000000"/>
                </a:solidFill>
                <a:latin typeface="OSFKJM+Arial Bold"/>
                <a:cs typeface="OSFKJM+Arial Bold"/>
              </a:rPr>
              <a:t>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1622" y="4520110"/>
            <a:ext cx="8551659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Размер</a:t>
            </a:r>
            <a:r>
              <a:rPr sz="1000" b="1" spc="40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ставки </a:t>
            </a:r>
            <a:r>
              <a:rPr sz="1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увеличивается</a:t>
            </a:r>
            <a:r>
              <a:rPr sz="1000" b="1" spc="114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000" b="1" spc="408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0,5%,</a:t>
            </a:r>
            <a:r>
              <a:rPr sz="1000" b="1" spc="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000" b="1" spc="4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случае,</a:t>
            </a:r>
            <a:r>
              <a:rPr sz="1000" b="1" spc="466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если</a:t>
            </a:r>
            <a:r>
              <a:rPr sz="1000" b="1" spc="467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средства</a:t>
            </a:r>
            <a:r>
              <a:rPr sz="1000" b="1" spc="46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1000" b="1" spc="46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оплаты</a:t>
            </a: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ежемесячного</a:t>
            </a:r>
            <a:r>
              <a:rPr sz="1000" b="1" spc="19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платежа, поступили</a:t>
            </a:r>
            <a:r>
              <a:rPr sz="1000" b="1" spc="-3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000" b="1" spc="-17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счет/карту</a:t>
            </a:r>
            <a:r>
              <a:rPr sz="1000" b="1" spc="-19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наличными</a:t>
            </a:r>
            <a:r>
              <a:rPr sz="1000" b="1" spc="-2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деньгами</a:t>
            </a:r>
            <a:r>
              <a: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z="1000" b="1" spc="-45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spc="-45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получения скидки</a:t>
            </a:r>
            <a:r>
              <a:rPr sz="1000" b="1" spc="-1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необходимо: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1000" spc="60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получать</a:t>
            </a:r>
            <a:r>
              <a:rPr sz="1000" b="1" spc="5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заработную</a:t>
            </a:r>
            <a:r>
              <a:rPr sz="1000" b="1" spc="5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плату</a:t>
            </a:r>
            <a:r>
              <a:rPr sz="1000" b="1" spc="584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000" b="1" spc="597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иные</a:t>
            </a:r>
            <a:r>
              <a:rPr sz="1000" b="1" spc="589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выплаты</a:t>
            </a:r>
            <a:r>
              <a:rPr sz="1000" b="1" spc="598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sz="1000" b="1" spc="60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юридического</a:t>
            </a:r>
            <a:r>
              <a:rPr sz="1000" b="1" spc="60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лица</a:t>
            </a:r>
            <a:r>
              <a:rPr sz="1000" b="1" spc="589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и/или</a:t>
            </a:r>
            <a:r>
              <a:rPr sz="1000" b="1" spc="59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индивидуального</a:t>
            </a:r>
            <a:r>
              <a:rPr sz="1000" b="1" spc="606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предпринимателя,ежемесячно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z="1000" b="1" spc="-3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Требований по</a:t>
            </a:r>
            <a:r>
              <a:rPr sz="1000" b="1" spc="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сумме</a:t>
            </a:r>
            <a:r>
              <a:rPr sz="1000" b="1" spc="-1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поступлений</a:t>
            </a:r>
            <a:r>
              <a:rPr sz="1000" b="1" spc="-34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неснижаемому</a:t>
            </a:r>
            <a:r>
              <a:rPr sz="1000" b="1" spc="-14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остатку</a:t>
            </a:r>
            <a:r>
              <a:rPr sz="1000" b="1" spc="254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нет;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1000" spc="60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самостоятельно</a:t>
            </a:r>
            <a:r>
              <a:rPr sz="1000" b="1" spc="19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ежемесячно</a:t>
            </a:r>
            <a:r>
              <a:rPr sz="1000" b="1" spc="28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осуществлять</a:t>
            </a:r>
            <a:r>
              <a:rPr sz="1000" b="1" spc="19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пополнение</a:t>
            </a:r>
            <a:r>
              <a:rPr sz="1000" b="1" spc="24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банковской</a:t>
            </a:r>
            <a:r>
              <a:rPr sz="1000" b="1" spc="2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карты</a:t>
            </a:r>
            <a:r>
              <a:rPr sz="1000" b="1" spc="2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через</a:t>
            </a:r>
            <a:r>
              <a:rPr sz="1000" b="1" spc="2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СПБ </a:t>
            </a:r>
            <a:r>
              <a:rPr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000" b="1" spc="1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сумме</a:t>
            </a:r>
            <a:r>
              <a:rPr sz="1000" b="1" spc="2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неменее 25</a:t>
            </a: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sz="1000" b="1" spc="-24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рублей и обеспечить</a:t>
            </a:r>
            <a:r>
              <a:rPr sz="1000" b="1" spc="-2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неснижаемый</a:t>
            </a:r>
            <a:r>
              <a:rPr sz="1000" b="1" spc="-3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остаток на</a:t>
            </a:r>
            <a:r>
              <a:rPr sz="1000" b="1" spc="-17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счете карты (текущем</a:t>
            </a:r>
            <a:r>
              <a:rPr sz="1000" b="1" spc="1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счете) в сумме от</a:t>
            </a:r>
            <a:r>
              <a:rPr sz="1000" b="1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sz="1000" b="1" spc="-24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sz="1000" b="1" spc="-24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руб.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иных</a:t>
            </a:r>
            <a:r>
              <a:rPr sz="1000" b="1" spc="-19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способах пополнения</a:t>
            </a:r>
            <a:r>
              <a:rPr sz="1000" b="1" spc="-2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скидка не</a:t>
            </a:r>
            <a:r>
              <a:rPr sz="1000" b="1" spc="-17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применяется.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27618" y="6496485"/>
            <a:ext cx="22964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3399"/>
                </a:solidFill>
                <a:latin typeface="TSWNCW+Calibri"/>
                <a:cs typeface="TSWNCW+Calibri"/>
              </a:rPr>
              <a:t>6</a:t>
            </a:r>
            <a:endParaRPr sz="1200" dirty="0">
              <a:solidFill>
                <a:srgbClr val="003399"/>
              </a:solidFill>
              <a:latin typeface="TSWNCW+Calibri"/>
              <a:cs typeface="TSWNCW+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7590" y="524741"/>
            <a:ext cx="1970527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C0000"/>
                </a:solidFill>
                <a:latin typeface="MICFVJ+Arial Bold"/>
                <a:cs typeface="MICFVJ+Arial Bold"/>
              </a:rPr>
              <a:t>Наши </a:t>
            </a:r>
            <a:r>
              <a:rPr sz="1400" b="1" spc="-10" dirty="0">
                <a:solidFill>
                  <a:srgbClr val="CC0000"/>
                </a:solidFill>
                <a:latin typeface="MICFVJ+Arial Bold"/>
                <a:cs typeface="MICFVJ+Arial Bold"/>
              </a:rPr>
              <a:t>преимущества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743" y="1329689"/>
            <a:ext cx="8358165" cy="45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1.</a:t>
            </a:r>
            <a:r>
              <a:rPr sz="1400" b="1" spc="1141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spc="-21" dirty="0">
                <a:solidFill>
                  <a:srgbClr val="273A61"/>
                </a:solidFill>
                <a:latin typeface="MICFVJ+Arial Bold"/>
                <a:cs typeface="MICFVJ+Arial Bold"/>
              </a:rPr>
              <a:t>Сумма</a:t>
            </a:r>
            <a:r>
              <a:rPr sz="1400" b="1" spc="6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кредита – до</a:t>
            </a:r>
            <a:r>
              <a:rPr sz="1400" b="1" spc="-14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50 млн.руб</a:t>
            </a: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.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2.</a:t>
            </a:r>
            <a:r>
              <a:rPr sz="1400" b="1" spc="1141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При продаже </a:t>
            </a:r>
            <a:r>
              <a:rPr sz="1400" b="1" spc="-20" dirty="0">
                <a:solidFill>
                  <a:srgbClr val="273A61"/>
                </a:solidFill>
                <a:latin typeface="MICFVJ+Arial Bold"/>
                <a:cs typeface="MICFVJ+Arial Bold"/>
              </a:rPr>
              <a:t>готового</a:t>
            </a:r>
            <a:r>
              <a:rPr sz="1400" b="1" spc="4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объекта</a:t>
            </a:r>
            <a:r>
              <a:rPr sz="1400" b="1" spc="1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37" dirty="0">
                <a:solidFill>
                  <a:srgbClr val="273A61"/>
                </a:solidFill>
                <a:latin typeface="MICFVJ+Arial Bold"/>
                <a:cs typeface="MICFVJ+Arial Bold"/>
              </a:rPr>
              <a:t>от</a:t>
            </a:r>
            <a:r>
              <a:rPr sz="1400" b="1" spc="3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застройщика, рефинансировании</a:t>
            </a:r>
            <a:r>
              <a:rPr sz="1400" b="1" spc="-1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– </a:t>
            </a:r>
            <a:r>
              <a:rPr sz="1400" b="1" spc="-18" dirty="0">
                <a:solidFill>
                  <a:srgbClr val="273A61"/>
                </a:solidFill>
                <a:latin typeface="MICFVJ+Arial Bold"/>
                <a:cs typeface="MICFVJ+Arial Bold"/>
              </a:rPr>
              <a:t>отчет</a:t>
            </a:r>
            <a:r>
              <a:rPr sz="1400" b="1" spc="2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об оценке</a:t>
            </a:r>
            <a:r>
              <a:rPr sz="1400" b="1" spc="-19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6643" y="1756663"/>
            <a:ext cx="109635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9" dirty="0">
                <a:solidFill>
                  <a:srgbClr val="273A61"/>
                </a:solidFill>
                <a:latin typeface="MICFVJ+Arial Bold"/>
                <a:cs typeface="MICFVJ+Arial Bold"/>
              </a:rPr>
              <a:t>требуется.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743" y="1970023"/>
            <a:ext cx="8226198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3.</a:t>
            </a:r>
            <a:r>
              <a:rPr sz="1400" b="1" spc="1141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Максимальный</a:t>
            </a:r>
            <a:r>
              <a:rPr sz="1400" b="1" spc="-34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срок</a:t>
            </a:r>
            <a:r>
              <a:rPr sz="1400" b="1" spc="38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для потребительских кредитов</a:t>
            </a:r>
            <a:r>
              <a:rPr sz="1400" b="1" spc="1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– 10</a:t>
            </a:r>
            <a:r>
              <a:rPr sz="1400" b="1" spc="-1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46" dirty="0">
                <a:solidFill>
                  <a:srgbClr val="273A61"/>
                </a:solidFill>
                <a:latin typeface="MICFVJ+Arial Bold"/>
                <a:cs typeface="MICFVJ+Arial Bold"/>
              </a:rPr>
              <a:t>лет.</a:t>
            </a:r>
            <a:r>
              <a:rPr sz="1400" b="1" spc="6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За счет этого ежемесячный платеж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6643" y="2181523"/>
            <a:ext cx="537869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становится</a:t>
            </a:r>
            <a:r>
              <a:rPr sz="1000" b="1" spc="29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меньше</a:t>
            </a:r>
            <a:r>
              <a:rPr sz="1000" b="1" spc="29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и</a:t>
            </a:r>
            <a:r>
              <a:rPr sz="1000" b="1" spc="-1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у заемщика</a:t>
            </a:r>
            <a:r>
              <a:rPr sz="1000" b="1" spc="2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больше</a:t>
            </a:r>
            <a:r>
              <a:rPr sz="1000" b="1" spc="2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шансов</a:t>
            </a:r>
            <a:r>
              <a:rPr sz="1000" b="1" spc="2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пройти по платежеспособности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3743" y="2335783"/>
            <a:ext cx="8291901" cy="877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4.</a:t>
            </a:r>
            <a:r>
              <a:rPr sz="1400" b="1" spc="1141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Выгодные</a:t>
            </a:r>
            <a:r>
              <a:rPr sz="1400" b="1" spc="1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тарифы</a:t>
            </a:r>
            <a:r>
              <a:rPr sz="1400" b="1" spc="2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по страхованию (жизнь </a:t>
            </a: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- </a:t>
            </a:r>
            <a:r>
              <a:rPr sz="1400" b="1" spc="-39" dirty="0">
                <a:solidFill>
                  <a:srgbClr val="273A61"/>
                </a:solidFill>
                <a:latin typeface="MICFVJ+Arial Bold"/>
                <a:cs typeface="MICFVJ+Arial Bold"/>
              </a:rPr>
              <a:t>от</a:t>
            </a:r>
            <a:r>
              <a:rPr sz="1400" b="1" spc="4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0,2%</a:t>
            </a:r>
            <a:r>
              <a:rPr sz="1400" b="1" spc="-1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женщины,</a:t>
            </a:r>
            <a:r>
              <a:rPr sz="1400" b="1" spc="-2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39" dirty="0">
                <a:solidFill>
                  <a:srgbClr val="273A61"/>
                </a:solidFill>
                <a:latin typeface="MICFVJ+Arial Bold"/>
                <a:cs typeface="MICFVJ+Arial Bold"/>
              </a:rPr>
              <a:t>от</a:t>
            </a:r>
            <a:r>
              <a:rPr sz="1400" b="1" spc="4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0,25%</a:t>
            </a:r>
            <a:r>
              <a:rPr sz="1400" b="1" spc="-29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-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мужчины,</a:t>
            </a:r>
            <a:r>
              <a:rPr sz="1400" b="1" spc="3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и </a:t>
            </a:r>
            <a:r>
              <a:rPr sz="1400" b="1" spc="-39" dirty="0">
                <a:solidFill>
                  <a:srgbClr val="273A61"/>
                </a:solidFill>
                <a:latin typeface="MICFVJ+Arial Bold"/>
                <a:cs typeface="MICFVJ+Arial Bold"/>
              </a:rPr>
              <a:t>от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0,08%</a:t>
            </a:r>
            <a:r>
              <a:rPr sz="1400" b="1" spc="-3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квартира)</a:t>
            </a:r>
          </a:p>
          <a:p>
            <a:pPr marL="0" marR="0">
              <a:lnSpc>
                <a:spcPts val="1571"/>
              </a:lnSpc>
              <a:spcBef>
                <a:spcPts val="109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5.</a:t>
            </a:r>
            <a:r>
              <a:rPr sz="1400" b="1" spc="1141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Возраст</a:t>
            </a:r>
            <a:r>
              <a:rPr sz="1400" b="1" spc="38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заемщика </a:t>
            </a: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-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до 70</a:t>
            </a:r>
            <a:r>
              <a:rPr sz="1400" b="1" spc="-2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24" dirty="0">
                <a:solidFill>
                  <a:srgbClr val="273A61"/>
                </a:solidFill>
                <a:latin typeface="MICFVJ+Arial Bold"/>
                <a:cs typeface="MICFVJ+Arial Bold"/>
              </a:rPr>
              <a:t>лет</a:t>
            </a:r>
            <a:r>
              <a:rPr sz="1400" b="1" spc="2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на дату погашения</a:t>
            </a:r>
            <a:r>
              <a:rPr sz="1400" b="1" spc="-3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кредита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6.</a:t>
            </a:r>
            <a:r>
              <a:rPr sz="1400" b="1" spc="1141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Не надо</a:t>
            </a:r>
            <a:r>
              <a:rPr sz="1400" b="1" spc="-1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делать закладную</a:t>
            </a:r>
            <a:r>
              <a:rPr sz="1400" b="1" spc="436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и </a:t>
            </a:r>
            <a:r>
              <a:rPr sz="1400" b="1" spc="-18" dirty="0">
                <a:solidFill>
                  <a:srgbClr val="273A61"/>
                </a:solidFill>
                <a:latin typeface="MICFVJ+Arial Bold"/>
                <a:cs typeface="MICFVJ+Arial Bold"/>
              </a:rPr>
              <a:t>отчет</a:t>
            </a:r>
            <a:r>
              <a:rPr sz="1400" b="1" spc="34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об оценке</a:t>
            </a:r>
            <a:r>
              <a:rPr sz="1400" b="1" spc="-3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при регистрации</a:t>
            </a:r>
            <a:r>
              <a:rPr sz="1400" b="1" spc="-1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права собственности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3743" y="3189604"/>
            <a:ext cx="846958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7.</a:t>
            </a:r>
            <a:r>
              <a:rPr sz="1400" b="1" spc="1141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spc="-14" dirty="0">
                <a:solidFill>
                  <a:srgbClr val="273A61"/>
                </a:solidFill>
                <a:latin typeface="MICFVJ+Arial Bold"/>
                <a:cs typeface="MICFVJ+Arial Bold"/>
              </a:rPr>
              <a:t>Возможно</a:t>
            </a:r>
            <a:r>
              <a:rPr sz="1400" b="1" spc="2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рассмотрение</a:t>
            </a:r>
            <a:r>
              <a:rPr sz="1400" b="1" spc="-1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заявки по анкетам </a:t>
            </a:r>
            <a:r>
              <a:rPr sz="1400" b="1" spc="-14" dirty="0">
                <a:solidFill>
                  <a:srgbClr val="273A61"/>
                </a:solidFill>
                <a:latin typeface="MICFVJ+Arial Bold"/>
                <a:cs typeface="MICFVJ+Arial Bold"/>
              </a:rPr>
              <a:t>других</a:t>
            </a:r>
            <a:r>
              <a:rPr sz="1400" b="1" spc="5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банков,</a:t>
            </a:r>
            <a:r>
              <a:rPr sz="1400" b="1" spc="-1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при условии</a:t>
            </a:r>
            <a:r>
              <a:rPr sz="1000" b="1" spc="28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предоставления согласия на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6643" y="3401104"/>
            <a:ext cx="333280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обработку персональных</a:t>
            </a:r>
            <a:r>
              <a:rPr sz="1000" b="1" spc="-1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данных по </a:t>
            </a:r>
            <a:r>
              <a:rPr sz="1000" b="1" spc="-11" dirty="0">
                <a:solidFill>
                  <a:srgbClr val="273A61"/>
                </a:solidFill>
                <a:latin typeface="MICFVJ+Arial Bold"/>
                <a:cs typeface="MICFVJ+Arial Bold"/>
              </a:rPr>
              <a:t>форме</a:t>
            </a:r>
            <a:r>
              <a:rPr sz="1000" b="1" spc="4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000" b="1" dirty="0">
                <a:solidFill>
                  <a:srgbClr val="273A61"/>
                </a:solidFill>
                <a:latin typeface="MICFVJ+Arial Bold"/>
                <a:cs typeface="MICFVJ+Arial Bold"/>
              </a:rPr>
              <a:t>банка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3743" y="3555364"/>
            <a:ext cx="8503756" cy="2157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8.</a:t>
            </a:r>
            <a:r>
              <a:rPr sz="1400" b="1" spc="1141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spc="-14" dirty="0">
                <a:solidFill>
                  <a:srgbClr val="273A61"/>
                </a:solidFill>
                <a:latin typeface="MICFVJ+Arial Bold"/>
                <a:cs typeface="MICFVJ+Arial Bold"/>
              </a:rPr>
              <a:t>Возможность</a:t>
            </a:r>
            <a:r>
              <a:rPr sz="1400" b="1" spc="3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оформления приобретаемой квартиры</a:t>
            </a:r>
            <a:r>
              <a:rPr sz="1400" b="1" spc="19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на</a:t>
            </a:r>
            <a:r>
              <a:rPr sz="1400" b="1" spc="-1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одного из</a:t>
            </a:r>
            <a:r>
              <a:rPr sz="1400" b="1" spc="-3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заемщиков, даже без</a:t>
            </a:r>
          </a:p>
          <a:p>
            <a:pPr marL="34290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рассмотрения </a:t>
            </a:r>
            <a:r>
              <a:rPr sz="1400" b="1" spc="-20" dirty="0">
                <a:solidFill>
                  <a:srgbClr val="273A61"/>
                </a:solidFill>
                <a:latin typeface="MICFVJ+Arial Bold"/>
                <a:cs typeface="MICFVJ+Arial Bold"/>
              </a:rPr>
              <a:t>дохода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9.</a:t>
            </a:r>
            <a:r>
              <a:rPr sz="1400" b="1" spc="1141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spc="-14" dirty="0">
                <a:solidFill>
                  <a:srgbClr val="273A61"/>
                </a:solidFill>
                <a:latin typeface="MICFVJ+Arial Bold"/>
                <a:cs typeface="MICFVJ+Arial Bold"/>
              </a:rPr>
              <a:t>Возможность</a:t>
            </a:r>
            <a:r>
              <a:rPr sz="1400" b="1" spc="3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привлечения</a:t>
            </a:r>
            <a:r>
              <a:rPr sz="1400" b="1" spc="-2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нескольких</a:t>
            </a:r>
            <a:r>
              <a:rPr sz="1400" b="1" spc="-1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созаемщиков,</a:t>
            </a:r>
            <a:r>
              <a:rPr sz="1400" b="1" spc="-1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в</a:t>
            </a:r>
            <a:r>
              <a:rPr sz="1400" b="1" spc="1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43" dirty="0" err="1" smtClean="0">
                <a:solidFill>
                  <a:srgbClr val="273A61"/>
                </a:solidFill>
                <a:latin typeface="MICFVJ+Arial Bold"/>
                <a:cs typeface="MICFVJ+Arial Bold"/>
              </a:rPr>
              <a:t>т.ч</a:t>
            </a:r>
            <a:r>
              <a:rPr sz="1400" b="1" dirty="0" smtClean="0">
                <a:solidFill>
                  <a:srgbClr val="273A61"/>
                </a:solidFill>
                <a:latin typeface="OSFKJM+Arial Bold"/>
                <a:cs typeface="OSFKJM+Arial Bold"/>
              </a:rPr>
              <a:t>.</a:t>
            </a:r>
            <a:r>
              <a:rPr lang="ru-RU" sz="1400" b="1" dirty="0" smtClean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не</a:t>
            </a:r>
            <a:r>
              <a:rPr sz="1400" b="1" spc="-14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 err="1" smtClean="0">
                <a:solidFill>
                  <a:srgbClr val="273A61"/>
                </a:solidFill>
                <a:latin typeface="MICFVJ+Arial Bold"/>
                <a:cs typeface="MICFVJ+Arial Bold"/>
              </a:rPr>
              <a:t>из</a:t>
            </a:r>
            <a:r>
              <a:rPr sz="14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числа</a:t>
            </a:r>
          </a:p>
          <a:p>
            <a:pPr marL="342900" marR="0">
              <a:lnSpc>
                <a:spcPts val="1571"/>
              </a:lnSpc>
              <a:spcBef>
                <a:spcPts val="109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родственников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10.</a:t>
            </a:r>
            <a:r>
              <a:rPr sz="1400" b="1" spc="378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spc="-14" dirty="0">
                <a:solidFill>
                  <a:srgbClr val="273A61"/>
                </a:solidFill>
                <a:latin typeface="MICFVJ+Arial Bold"/>
                <a:cs typeface="MICFVJ+Arial Bold"/>
              </a:rPr>
              <a:t>Возможность</a:t>
            </a:r>
            <a:r>
              <a:rPr sz="1400" b="1" spc="3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досрочного погашения</a:t>
            </a:r>
            <a:r>
              <a:rPr sz="1400" b="1" spc="-1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в дату</a:t>
            </a:r>
            <a:r>
              <a:rPr sz="1400" b="1" spc="-1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ежемесячного платежа без ограничений,</a:t>
            </a:r>
            <a:r>
              <a:rPr sz="1400" b="1" spc="-2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как</a:t>
            </a:r>
            <a:r>
              <a:rPr sz="1400" b="1" spc="-2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с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сокращением</a:t>
            </a:r>
            <a:r>
              <a:rPr sz="1400" b="1" spc="-3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срока,</a:t>
            </a:r>
            <a:r>
              <a:rPr sz="1400" b="1" spc="-24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так и с уменьшением</a:t>
            </a:r>
            <a:r>
              <a:rPr sz="1400" b="1" spc="2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13" dirty="0">
                <a:solidFill>
                  <a:srgbClr val="273A61"/>
                </a:solidFill>
                <a:latin typeface="MICFVJ+Arial Bold"/>
                <a:cs typeface="MICFVJ+Arial Bold"/>
              </a:rPr>
              <a:t>суммы</a:t>
            </a:r>
            <a:r>
              <a:rPr sz="1400" b="1" spc="4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ежемесячного</a:t>
            </a:r>
            <a:r>
              <a:rPr sz="1400" b="1" spc="-1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платежа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11.</a:t>
            </a:r>
            <a:r>
              <a:rPr sz="1400" b="1" spc="378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spc="-14" dirty="0">
                <a:solidFill>
                  <a:srgbClr val="273A61"/>
                </a:solidFill>
                <a:latin typeface="MICFVJ+Arial Bold"/>
                <a:cs typeface="MICFVJ+Arial Bold"/>
              </a:rPr>
              <a:t>Возможно</a:t>
            </a:r>
            <a:r>
              <a:rPr sz="1400" b="1" spc="1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выделение</a:t>
            </a:r>
            <a:r>
              <a:rPr sz="1400" b="1" spc="-1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16" dirty="0">
                <a:solidFill>
                  <a:srgbClr val="273A61"/>
                </a:solidFill>
                <a:latin typeface="MICFVJ+Arial Bold"/>
                <a:cs typeface="MICFVJ+Arial Bold"/>
              </a:rPr>
              <a:t>долей</a:t>
            </a:r>
            <a:r>
              <a:rPr sz="1400" b="1" spc="13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детям.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12.</a:t>
            </a:r>
            <a:r>
              <a:rPr sz="1400" b="1" spc="378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Принимаем стаж </a:t>
            </a:r>
            <a:r>
              <a:rPr sz="1400" b="1" spc="-11" dirty="0" err="1">
                <a:solidFill>
                  <a:srgbClr val="273A61"/>
                </a:solidFill>
                <a:latin typeface="MICFVJ+Arial Bold"/>
                <a:cs typeface="MICFVJ+Arial Bold"/>
              </a:rPr>
              <a:t>работы</a:t>
            </a:r>
            <a:r>
              <a:rPr sz="1400" b="1" spc="27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39" dirty="0" err="1" smtClean="0">
                <a:solidFill>
                  <a:srgbClr val="273A61"/>
                </a:solidFill>
                <a:latin typeface="MICFVJ+Arial Bold"/>
                <a:cs typeface="MICFVJ+Arial Bold"/>
              </a:rPr>
              <a:t>от</a:t>
            </a:r>
            <a:r>
              <a:rPr sz="1400" b="1" spc="432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6 мес.</a:t>
            </a:r>
            <a:r>
              <a:rPr sz="1400" b="1" spc="-19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на последнем месте</a:t>
            </a:r>
            <a:r>
              <a:rPr sz="1400" b="1" spc="1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11" dirty="0">
                <a:solidFill>
                  <a:srgbClr val="273A61"/>
                </a:solidFill>
                <a:latin typeface="MICFVJ+Arial Bold"/>
                <a:cs typeface="MICFVJ+Arial Bold"/>
              </a:rPr>
              <a:t>работы</a:t>
            </a:r>
            <a:r>
              <a:rPr sz="1400" b="1" spc="1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или 1 полный</a:t>
            </a:r>
          </a:p>
          <a:p>
            <a:pPr marL="34290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месяц,</a:t>
            </a:r>
            <a:r>
              <a:rPr sz="1400" b="1" spc="-22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при наличии</a:t>
            </a:r>
            <a:r>
              <a:rPr sz="1400" b="1" spc="-1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2 </a:t>
            </a:r>
            <a:r>
              <a:rPr sz="1400" b="1" spc="-24" dirty="0">
                <a:solidFill>
                  <a:srgbClr val="273A61"/>
                </a:solidFill>
                <a:latin typeface="MICFVJ+Arial Bold"/>
                <a:cs typeface="MICFVJ+Arial Bold"/>
              </a:rPr>
              <a:t>НДФЛ</a:t>
            </a:r>
            <a:r>
              <a:rPr sz="1400" b="1" spc="28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19" dirty="0" err="1">
                <a:solidFill>
                  <a:srgbClr val="273A61"/>
                </a:solidFill>
                <a:latin typeface="MICFVJ+Arial Bold"/>
                <a:cs typeface="MICFVJ+Arial Bold"/>
              </a:rPr>
              <a:t>за</a:t>
            </a:r>
            <a:r>
              <a:rPr sz="1400" b="1" spc="3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 smtClean="0">
                <a:solidFill>
                  <a:srgbClr val="273A61"/>
                </a:solidFill>
                <a:latin typeface="OSFKJM+Arial Bold"/>
                <a:cs typeface="OSFKJM+Arial Bold"/>
              </a:rPr>
              <a:t>202</a:t>
            </a:r>
            <a:r>
              <a:rPr lang="ru-RU" sz="1400" b="1" dirty="0" smtClean="0">
                <a:solidFill>
                  <a:srgbClr val="273A61"/>
                </a:solidFill>
                <a:latin typeface="OSFKJM+Arial Bold"/>
                <a:cs typeface="OSFKJM+Arial Bold"/>
              </a:rPr>
              <a:t>3</a:t>
            </a:r>
            <a:r>
              <a:rPr sz="1400" b="1" spc="-15" dirty="0" smtClean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и </a:t>
            </a:r>
            <a:r>
              <a:rPr sz="1400" b="1" dirty="0" smtClean="0">
                <a:solidFill>
                  <a:srgbClr val="273A61"/>
                </a:solidFill>
                <a:latin typeface="OSFKJM+Arial Bold"/>
                <a:cs typeface="OSFKJM+Arial Bold"/>
              </a:rPr>
              <a:t>202</a:t>
            </a:r>
            <a:r>
              <a:rPr lang="ru-RU" sz="1400" b="1" dirty="0" smtClean="0">
                <a:solidFill>
                  <a:srgbClr val="273A61"/>
                </a:solidFill>
                <a:latin typeface="OSFKJM+Arial Bold"/>
                <a:cs typeface="OSFKJM+Arial Bold"/>
              </a:rPr>
              <a:t>4</a:t>
            </a:r>
            <a:r>
              <a:rPr sz="1400" b="1" spc="-29" dirty="0" smtClean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spc="-139" dirty="0">
                <a:solidFill>
                  <a:srgbClr val="273A61"/>
                </a:solidFill>
                <a:latin typeface="MICFVJ+Arial Bold"/>
                <a:cs typeface="MICFVJ+Arial Bold"/>
              </a:rPr>
              <a:t>г.</a:t>
            </a:r>
            <a:r>
              <a:rPr sz="1400" b="1" spc="141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с предыдущего</a:t>
            </a:r>
            <a:r>
              <a:rPr sz="1400" b="1" spc="30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273A61"/>
                </a:solidFill>
                <a:latin typeface="MICFVJ+Arial Bold"/>
                <a:cs typeface="MICFVJ+Arial Bold"/>
              </a:rPr>
              <a:t>места</a:t>
            </a:r>
            <a:r>
              <a:rPr sz="1400" b="1" spc="25" dirty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spc="-11" dirty="0">
                <a:solidFill>
                  <a:srgbClr val="273A61"/>
                </a:solidFill>
                <a:latin typeface="MICFVJ+Arial Bold"/>
                <a:cs typeface="MICFVJ+Arial Bold"/>
              </a:rPr>
              <a:t>работы</a:t>
            </a:r>
          </a:p>
          <a:p>
            <a:pPr marL="0" marR="0">
              <a:lnSpc>
                <a:spcPts val="1571"/>
              </a:lnSpc>
              <a:spcBef>
                <a:spcPts val="109"/>
              </a:spcBef>
              <a:spcAft>
                <a:spcPts val="0"/>
              </a:spcAft>
            </a:pPr>
            <a:r>
              <a:rPr sz="1400" b="1" dirty="0">
                <a:solidFill>
                  <a:srgbClr val="273A61"/>
                </a:solidFill>
                <a:latin typeface="OSFKJM+Arial Bold"/>
                <a:cs typeface="OSFKJM+Arial Bold"/>
              </a:rPr>
              <a:t>13.</a:t>
            </a:r>
            <a:r>
              <a:rPr sz="1400" b="1" spc="378" dirty="0">
                <a:solidFill>
                  <a:srgbClr val="273A61"/>
                </a:solidFill>
                <a:latin typeface="OSFKJM+Arial Bold"/>
                <a:cs typeface="OSFKJM+Arial Bold"/>
              </a:rPr>
              <a:t> </a:t>
            </a:r>
            <a:r>
              <a:rPr sz="1400" b="1" dirty="0" err="1" smtClean="0">
                <a:solidFill>
                  <a:srgbClr val="273A61"/>
                </a:solidFill>
                <a:latin typeface="MICFVJ+Arial Bold"/>
                <a:cs typeface="MICFVJ+Arial Bold"/>
              </a:rPr>
              <a:t>Кредитуем</a:t>
            </a:r>
            <a:r>
              <a:rPr sz="1400" b="1" spc="58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на </a:t>
            </a:r>
            <a:r>
              <a:rPr sz="1400" b="1" dirty="0" err="1" smtClean="0">
                <a:solidFill>
                  <a:srgbClr val="273A61"/>
                </a:solidFill>
                <a:latin typeface="MICFVJ+Arial Bold"/>
                <a:cs typeface="MICFVJ+Arial Bold"/>
              </a:rPr>
              <a:t>покупку</a:t>
            </a:r>
            <a:r>
              <a:rPr sz="1400" b="1" spc="1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 err="1" smtClean="0">
                <a:solidFill>
                  <a:srgbClr val="273A61"/>
                </a:solidFill>
                <a:latin typeface="MICFVJ+Arial Bold"/>
                <a:cs typeface="MICFVJ+Arial Bold"/>
              </a:rPr>
              <a:t>квартир</a:t>
            </a:r>
            <a:r>
              <a:rPr sz="14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,</a:t>
            </a:r>
            <a:r>
              <a:rPr sz="1400" b="1" spc="20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 err="1" smtClean="0">
                <a:solidFill>
                  <a:srgbClr val="273A61"/>
                </a:solidFill>
                <a:latin typeface="MICFVJ+Arial Bold"/>
                <a:cs typeface="MICFVJ+Arial Bold"/>
              </a:rPr>
              <a:t>находящихся</a:t>
            </a:r>
            <a:r>
              <a:rPr sz="1400" b="1" spc="-24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в </a:t>
            </a:r>
            <a:r>
              <a:rPr lang="ru-RU" sz="1400" b="1" spc="-19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залоге</a:t>
            </a:r>
            <a:r>
              <a:rPr sz="1400" b="1" spc="7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 </a:t>
            </a:r>
            <a:r>
              <a:rPr sz="1400" b="1" dirty="0" err="1" smtClean="0">
                <a:solidFill>
                  <a:srgbClr val="273A61"/>
                </a:solidFill>
                <a:latin typeface="MICFVJ+Arial Bold"/>
                <a:cs typeface="MICFVJ+Arial Bold"/>
              </a:rPr>
              <a:t>банка</a:t>
            </a:r>
            <a:r>
              <a:rPr sz="1400" b="1" dirty="0" smtClean="0">
                <a:solidFill>
                  <a:srgbClr val="273A61"/>
                </a:solidFill>
                <a:latin typeface="MICFVJ+Arial Bold"/>
                <a:cs typeface="MICFVJ+Arial Bold"/>
              </a:rPr>
              <a:t>.</a:t>
            </a:r>
            <a:endParaRPr sz="1400" b="1" dirty="0">
              <a:solidFill>
                <a:srgbClr val="273A61"/>
              </a:solidFill>
              <a:latin typeface="MICFVJ+Arial Bold"/>
              <a:cs typeface="MICFVJ+Arial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27618" y="6496485"/>
            <a:ext cx="22964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3399"/>
                </a:solidFill>
                <a:latin typeface="TSWNCW+Calibri"/>
                <a:cs typeface="TSWNCW+Calibri"/>
              </a:rPr>
              <a:t>7</a:t>
            </a:r>
            <a:endParaRPr sz="1200" dirty="0">
              <a:solidFill>
                <a:srgbClr val="003399"/>
              </a:solidFill>
              <a:latin typeface="TSWNCW+Calibri"/>
              <a:cs typeface="TSWNCW+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524" y="468353"/>
            <a:ext cx="4960091" cy="429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Требования к</a:t>
            </a:r>
            <a:r>
              <a:rPr sz="1400" b="1" spc="-11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документам</a:t>
            </a:r>
            <a:r>
              <a:rPr sz="1400" b="1" spc="44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к клиентам,</a:t>
            </a:r>
            <a:r>
              <a:rPr sz="1400" b="1" spc="-24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работающих по</a:t>
            </a:r>
          </a:p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найму</a:t>
            </a:r>
            <a:r>
              <a:rPr sz="1400" b="1" spc="-18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с официальными</a:t>
            </a:r>
            <a:r>
              <a:rPr sz="1400" b="1" spc="-15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spc="-12" dirty="0">
                <a:solidFill>
                  <a:srgbClr val="0000FF"/>
                </a:solidFill>
                <a:latin typeface="MICFVJ+Arial Bold"/>
                <a:cs typeface="MICFVJ+Arial Bold"/>
              </a:rPr>
              <a:t>доходами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9490" y="1330537"/>
            <a:ext cx="456384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Для рассмотрения</a:t>
            </a:r>
            <a:r>
              <a:rPr sz="1200" b="1" spc="361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заявки нужны</a:t>
            </a:r>
            <a:r>
              <a:rPr sz="1200" b="1" spc="24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следующие</a:t>
            </a:r>
            <a:r>
              <a:rPr sz="1200" b="1" spc="47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документы: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3814" y="1673142"/>
            <a:ext cx="6545391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Анкета</a:t>
            </a:r>
            <a:r>
              <a:rPr sz="1000" b="1" i="1" spc="254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на</a:t>
            </a:r>
            <a:r>
              <a:rPr sz="1000" b="1" i="1" spc="26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заемщика</a:t>
            </a:r>
            <a:r>
              <a:rPr sz="1000" b="1" i="1" spc="24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и</a:t>
            </a:r>
            <a:r>
              <a:rPr sz="1000" b="1" i="1" spc="263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супруга</a:t>
            </a:r>
            <a:r>
              <a:rPr sz="1000" b="1" i="1" spc="255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(у),</a:t>
            </a:r>
            <a:r>
              <a:rPr sz="1000" b="1" i="1" spc="25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если</a:t>
            </a:r>
            <a:r>
              <a:rPr sz="1000" b="1" i="1" spc="26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человек</a:t>
            </a:r>
            <a:r>
              <a:rPr sz="1000" b="1" i="1" spc="25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в</a:t>
            </a:r>
            <a:r>
              <a:rPr sz="1000" b="1" i="1" spc="246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официальном</a:t>
            </a:r>
            <a:r>
              <a:rPr sz="1000" b="1" i="1" spc="260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браке</a:t>
            </a:r>
            <a:r>
              <a:rPr sz="1000" b="1" i="1" spc="245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и/или</a:t>
            </a:r>
            <a:r>
              <a:rPr sz="1000" b="1" i="1" spc="254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созаемщика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(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ов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814" y="1901742"/>
            <a:ext cx="3215883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Можно</a:t>
            </a:r>
            <a:r>
              <a:rPr sz="1000" b="1" i="1" spc="46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любого</a:t>
            </a:r>
            <a:r>
              <a:rPr sz="1000" b="1" i="1" spc="23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банка/застройщика/агрегатора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3814" y="2173014"/>
            <a:ext cx="6545161" cy="33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Согласие</a:t>
            </a:r>
            <a:r>
              <a:rPr sz="1000" b="1" i="1" spc="9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на</a:t>
            </a:r>
            <a:r>
              <a:rPr sz="1000" b="1" i="1" spc="94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обработку</a:t>
            </a:r>
            <a:r>
              <a:rPr sz="1000" b="1" i="1" spc="105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персональных</a:t>
            </a:r>
            <a:r>
              <a:rPr sz="1000" b="1" i="1" spc="9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данных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.</a:t>
            </a:r>
            <a:r>
              <a:rPr sz="1000" b="1" i="1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(или</a:t>
            </a:r>
            <a:r>
              <a:rPr sz="1000" b="1" i="1" spc="9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по</a:t>
            </a:r>
            <a:r>
              <a:rPr sz="1000" b="1" i="1" spc="105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форме</a:t>
            </a:r>
            <a:r>
              <a:rPr sz="1000" b="1" i="1" spc="9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Банка</a:t>
            </a:r>
            <a:r>
              <a:rPr sz="1000" b="1" i="1" spc="8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или</a:t>
            </a:r>
            <a:r>
              <a:rPr sz="1000" b="1" i="1" spc="8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наш</a:t>
            </a:r>
            <a:r>
              <a:rPr sz="1000" b="1" i="1" spc="9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банк</a:t>
            </a:r>
            <a:r>
              <a:rPr sz="1000" b="1" i="1" spc="9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должен</a:t>
            </a:r>
            <a:r>
              <a:rPr sz="1000" b="1" i="1" spc="10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быть</a:t>
            </a:r>
          </a:p>
          <a:p>
            <a:pPr marL="0" marR="0">
              <a:lnSpc>
                <a:spcPts val="1112"/>
              </a:lnSpc>
              <a:spcBef>
                <a:spcPts val="89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перечислен в универсальном</a:t>
            </a:r>
            <a:r>
              <a:rPr sz="1000" b="1" i="1" spc="1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согласии)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3814" y="2618276"/>
            <a:ext cx="6026921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Паспорт (все страницы) заемщика и супруга (и),</a:t>
            </a:r>
            <a:r>
              <a:rPr sz="1000" b="1" i="1" spc="10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если человек в официальном</a:t>
            </a:r>
            <a:r>
              <a:rPr sz="1000" b="1" i="1" spc="28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браке и/или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3814" y="2846876"/>
            <a:ext cx="120376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созаемщика</a:t>
            </a:r>
            <a:r>
              <a:rPr sz="1000" b="1" i="1" spc="13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(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ов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3814" y="3412915"/>
            <a:ext cx="8203655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Извещение</a:t>
            </a:r>
            <a:r>
              <a:rPr sz="1000" b="1" i="1" spc="60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о</a:t>
            </a:r>
            <a:r>
              <a:rPr sz="1000" b="1" i="1" spc="600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состоянии</a:t>
            </a:r>
            <a:r>
              <a:rPr sz="1000" b="1" i="1" spc="604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индивидуального</a:t>
            </a:r>
            <a:r>
              <a:rPr sz="1000" b="1" i="1" spc="61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лицевого</a:t>
            </a:r>
            <a:r>
              <a:rPr sz="1000" b="1" i="1" spc="60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счета</a:t>
            </a:r>
            <a:r>
              <a:rPr sz="1000" b="1" i="1" spc="598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застрахованного</a:t>
            </a:r>
            <a:r>
              <a:rPr sz="1000" b="1" i="1" spc="610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лица</a:t>
            </a:r>
            <a:r>
              <a:rPr sz="1000" b="1" i="1" spc="596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(ранее</a:t>
            </a:r>
            <a:r>
              <a:rPr sz="1000" b="1" i="1" spc="115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Банк</a:t>
            </a:r>
            <a:r>
              <a:rPr sz="1000" b="1" i="1" spc="1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самостоятельно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3814" y="3565315"/>
            <a:ext cx="1048435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выписка ПФР)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21754" y="3565315"/>
            <a:ext cx="1441246" cy="33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запросит через</a:t>
            </a:r>
            <a:r>
              <a:rPr sz="1000" b="1" i="1" spc="1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смс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запрос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3814" y="3961555"/>
            <a:ext cx="295685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Выписка из электронной</a:t>
            </a:r>
            <a:r>
              <a:rPr sz="1000" b="1" i="1" spc="18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трудовой книжки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21754" y="3961555"/>
            <a:ext cx="1625715" cy="48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Банк</a:t>
            </a:r>
            <a:r>
              <a:rPr sz="1000" b="1" i="1" spc="1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самостоятельно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запросит через</a:t>
            </a:r>
            <a:r>
              <a:rPr sz="1000" b="1" i="1" spc="1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смс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запрос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3814" y="4662976"/>
            <a:ext cx="25952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Военный билет</a:t>
            </a:r>
            <a:r>
              <a:rPr sz="1000" b="1" i="1" spc="1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(мужчины,</a:t>
            </a:r>
            <a:r>
              <a:rPr sz="1000" b="1" i="1" spc="2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до 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30</a:t>
            </a:r>
            <a:r>
              <a:rPr sz="1000" b="1" i="1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лет)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93490" y="5371416"/>
            <a:ext cx="175255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hlinkClick r:id="rId3"/>
              </a:rPr>
              <a:t>Sngb-</a:t>
            </a:r>
            <a:r>
              <a:rPr lang="en-US" sz="1400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hlinkClick r:id="rId3"/>
              </a:rPr>
              <a:t>MF</a:t>
            </a:r>
            <a:r>
              <a:rPr sz="1400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hlinkClick r:id="rId3"/>
              </a:rPr>
              <a:t>@sngb.ru</a:t>
            </a:r>
            <a:endParaRPr sz="1400" b="1" u="sng" dirty="0">
              <a:solidFill>
                <a:srgbClr val="92D050"/>
              </a:solidFill>
              <a:latin typeface="Arial" pitchFamily="34" charset="0"/>
              <a:cs typeface="Arial" pitchFamily="34" charset="0"/>
              <a:hlinkClick r:id="rId3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00442" y="6496485"/>
            <a:ext cx="129491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BCCDPP+Arial"/>
                <a:cs typeface="BCCDPP+Arial"/>
              </a:rPr>
              <a:t> </a:t>
            </a:r>
            <a:r>
              <a:rPr lang="ru-RU" sz="1200" dirty="0" smtClean="0">
                <a:solidFill>
                  <a:srgbClr val="FFFFFF"/>
                </a:solidFill>
                <a:latin typeface="BCCDPP+Arial"/>
                <a:cs typeface="BCCDPP+Arial"/>
              </a:rPr>
              <a:t>                  </a:t>
            </a:r>
            <a:r>
              <a:rPr sz="1200" spc="1428" dirty="0" smtClean="0">
                <a:solidFill>
                  <a:srgbClr val="FFFFFF"/>
                </a:solidFill>
                <a:latin typeface="BCCDPP+Arial"/>
                <a:cs typeface="BCCDPP+Arial"/>
              </a:rPr>
              <a:t> </a:t>
            </a:r>
            <a:r>
              <a:rPr lang="ru-RU" sz="1200" dirty="0">
                <a:solidFill>
                  <a:srgbClr val="003399"/>
                </a:solidFill>
                <a:latin typeface="TSWNCW+Calibri"/>
                <a:cs typeface="TSWNCW+Calibri"/>
              </a:rPr>
              <a:t>8</a:t>
            </a:r>
            <a:endParaRPr sz="1200" dirty="0">
              <a:solidFill>
                <a:srgbClr val="003399"/>
              </a:solidFill>
              <a:latin typeface="TSWNCW+Calibri"/>
              <a:cs typeface="TSWNCW+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26359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524" y="468353"/>
            <a:ext cx="4960091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Требования к</a:t>
            </a:r>
            <a:r>
              <a:rPr sz="1400" b="1" spc="-11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документам</a:t>
            </a:r>
            <a:r>
              <a:rPr sz="1400" b="1" spc="44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MICFVJ+Arial Bold"/>
                <a:cs typeface="MICFVJ+Arial Bold"/>
              </a:rPr>
              <a:t>к клиентам,</a:t>
            </a:r>
            <a:r>
              <a:rPr sz="1400" b="1" spc="-24" dirty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MICFVJ+Arial Bold"/>
                <a:cs typeface="MICFVJ+Arial Bold"/>
              </a:rPr>
              <a:t>получающих доход, как </a:t>
            </a:r>
            <a:r>
              <a:rPr lang="ru-RU" sz="1400" b="1" dirty="0" err="1" smtClean="0">
                <a:solidFill>
                  <a:srgbClr val="0000FF"/>
                </a:solidFill>
                <a:latin typeface="MICFVJ+Arial Bold"/>
                <a:cs typeface="MICFVJ+Arial Bold"/>
              </a:rPr>
              <a:t>самозанятые</a:t>
            </a:r>
            <a:r>
              <a:rPr lang="ru-RU" sz="1400" b="1" dirty="0" smtClean="0">
                <a:solidFill>
                  <a:srgbClr val="0000FF"/>
                </a:solidFill>
                <a:latin typeface="MICFVJ+Arial Bold"/>
                <a:cs typeface="MICFVJ+Arial Bold"/>
              </a:rPr>
              <a:t> </a:t>
            </a:r>
            <a:endParaRPr sz="1400" b="1" spc="-12" dirty="0">
              <a:solidFill>
                <a:srgbClr val="0000FF"/>
              </a:solidFill>
              <a:latin typeface="MICFVJ+Arial Bold"/>
              <a:cs typeface="MICFVJ+Arial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9490" y="1330537"/>
            <a:ext cx="456384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Для рассмотрения</a:t>
            </a:r>
            <a:r>
              <a:rPr sz="1200" b="1" spc="361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заявки нужны</a:t>
            </a:r>
            <a:r>
              <a:rPr sz="1200" b="1" spc="24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следующие</a:t>
            </a:r>
            <a:r>
              <a:rPr sz="1200" b="1" spc="47" dirty="0">
                <a:solidFill>
                  <a:srgbClr val="FFFFFF"/>
                </a:solidFill>
                <a:latin typeface="MICFVJ+Arial Bold"/>
                <a:cs typeface="MICFVJ+Arial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ICFVJ+Arial Bold"/>
                <a:cs typeface="MICFVJ+Arial Bold"/>
              </a:rPr>
              <a:t>документы: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3814" y="1673142"/>
            <a:ext cx="6545391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Анкета</a:t>
            </a:r>
            <a:r>
              <a:rPr sz="1000" b="1" i="1" spc="254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на</a:t>
            </a:r>
            <a:r>
              <a:rPr sz="1000" b="1" i="1" spc="26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заемщика</a:t>
            </a:r>
            <a:r>
              <a:rPr sz="1000" b="1" i="1" spc="24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и</a:t>
            </a:r>
            <a:r>
              <a:rPr sz="1000" b="1" i="1" spc="263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супруга</a:t>
            </a:r>
            <a:r>
              <a:rPr sz="1000" b="1" i="1" spc="255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(у),</a:t>
            </a:r>
            <a:r>
              <a:rPr sz="1000" b="1" i="1" spc="25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если</a:t>
            </a:r>
            <a:r>
              <a:rPr sz="1000" b="1" i="1" spc="26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человек</a:t>
            </a:r>
            <a:r>
              <a:rPr sz="1000" b="1" i="1" spc="25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в</a:t>
            </a:r>
            <a:r>
              <a:rPr sz="1000" b="1" i="1" spc="246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официальном</a:t>
            </a:r>
            <a:r>
              <a:rPr sz="1000" b="1" i="1" spc="260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браке</a:t>
            </a:r>
            <a:r>
              <a:rPr sz="1000" b="1" i="1" spc="245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и/или</a:t>
            </a:r>
            <a:r>
              <a:rPr sz="1000" b="1" i="1" spc="254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созаемщика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(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ов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814" y="1901742"/>
            <a:ext cx="3215883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Можно</a:t>
            </a:r>
            <a:r>
              <a:rPr sz="1000" b="1" i="1" spc="46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любого</a:t>
            </a:r>
            <a:r>
              <a:rPr sz="1000" b="1" i="1" spc="23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банка/застройщика/агрегатора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3814" y="2173014"/>
            <a:ext cx="6545161" cy="33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Согласие</a:t>
            </a:r>
            <a:r>
              <a:rPr sz="1000" b="1" i="1" spc="9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на</a:t>
            </a:r>
            <a:r>
              <a:rPr sz="1000" b="1" i="1" spc="94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обработку</a:t>
            </a:r>
            <a:r>
              <a:rPr sz="1000" b="1" i="1" spc="105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персональных</a:t>
            </a:r>
            <a:r>
              <a:rPr sz="1000" b="1" i="1" spc="9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данных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.</a:t>
            </a:r>
            <a:r>
              <a:rPr sz="1000" b="1" i="1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(или</a:t>
            </a:r>
            <a:r>
              <a:rPr sz="1000" b="1" i="1" spc="9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по</a:t>
            </a:r>
            <a:r>
              <a:rPr sz="1000" b="1" i="1" spc="105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форме</a:t>
            </a:r>
            <a:r>
              <a:rPr sz="1000" b="1" i="1" spc="9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Банка</a:t>
            </a:r>
            <a:r>
              <a:rPr sz="1000" b="1" i="1" spc="8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или</a:t>
            </a:r>
            <a:r>
              <a:rPr sz="1000" b="1" i="1" spc="8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наш</a:t>
            </a:r>
            <a:r>
              <a:rPr sz="1000" b="1" i="1" spc="9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банк</a:t>
            </a:r>
            <a:r>
              <a:rPr sz="1000" b="1" i="1" spc="9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должен</a:t>
            </a:r>
            <a:r>
              <a:rPr sz="1000" b="1" i="1" spc="10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быть</a:t>
            </a:r>
          </a:p>
          <a:p>
            <a:pPr marL="0" marR="0">
              <a:lnSpc>
                <a:spcPts val="1112"/>
              </a:lnSpc>
              <a:spcBef>
                <a:spcPts val="89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перечислен в универсальном</a:t>
            </a:r>
            <a:r>
              <a:rPr sz="1000" b="1" i="1" spc="1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согласии)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3814" y="2618276"/>
            <a:ext cx="6026921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Паспорт (все страницы) заемщика и супруга (и),</a:t>
            </a:r>
            <a:r>
              <a:rPr sz="1000" b="1" i="1" spc="10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если человек в официальном</a:t>
            </a:r>
            <a:r>
              <a:rPr sz="1000" b="1" i="1" spc="28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браке и/или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3814" y="2846876"/>
            <a:ext cx="120376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созаемщика</a:t>
            </a:r>
            <a:r>
              <a:rPr sz="1000" b="1" i="1" spc="13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(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ов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7159" y="3071810"/>
            <a:ext cx="64761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 smtClean="0">
                <a:solidFill>
                  <a:srgbClr val="000000"/>
                </a:solidFill>
                <a:latin typeface="KRIMRN+Arial Bold Italic"/>
                <a:cs typeface="KRIMRN+Arial Bold Italic"/>
              </a:rPr>
              <a:t>С приложения «Мой налог»: Документ с датой регистрации в качестве </a:t>
            </a:r>
            <a:r>
              <a:rPr lang="ru-RU" sz="1100" b="1" i="1" dirty="0" err="1" smtClean="0">
                <a:solidFill>
                  <a:srgbClr val="000000"/>
                </a:solidFill>
                <a:latin typeface="KRIMRN+Arial Bold Italic"/>
                <a:cs typeface="KRIMRN+Arial Bold Italic"/>
              </a:rPr>
              <a:t>самозянятого</a:t>
            </a:r>
            <a:r>
              <a:rPr lang="ru-RU" sz="1100" b="1" i="1" dirty="0" smtClean="0">
                <a:solidFill>
                  <a:srgbClr val="000000"/>
                </a:solidFill>
                <a:latin typeface="KRIMRN+Arial Bold Italic"/>
                <a:cs typeface="KRIMRN+Arial Bold Italic"/>
              </a:rPr>
              <a:t> и суммами с которых уплачивается налог за последние 12 месяцев </a:t>
            </a:r>
            <a:endParaRPr sz="1100" b="1" i="1" dirty="0">
              <a:solidFill>
                <a:srgbClr val="000000"/>
              </a:solidFill>
              <a:latin typeface="SGHGLC+Arial Bold Italic"/>
              <a:cs typeface="SGHGLC+Arial Bold It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1754" y="3118148"/>
            <a:ext cx="96483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endParaRPr sz="1000" b="1" i="1" dirty="0">
              <a:solidFill>
                <a:srgbClr val="000000"/>
              </a:solidFill>
              <a:latin typeface="SGHGLC+Arial Bold Italic"/>
              <a:cs typeface="SGHGLC+Arial Bold It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814" y="3412915"/>
            <a:ext cx="8203655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Извещение</a:t>
            </a:r>
            <a:r>
              <a:rPr sz="1000" b="1" i="1" spc="60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о</a:t>
            </a:r>
            <a:r>
              <a:rPr sz="1000" b="1" i="1" spc="600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состоянии</a:t>
            </a:r>
            <a:r>
              <a:rPr sz="1000" b="1" i="1" spc="604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индивидуального</a:t>
            </a:r>
            <a:r>
              <a:rPr sz="1000" b="1" i="1" spc="61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лицевого</a:t>
            </a:r>
            <a:r>
              <a:rPr sz="1000" b="1" i="1" spc="60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счета</a:t>
            </a:r>
            <a:r>
              <a:rPr sz="1000" b="1" i="1" spc="598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застрахованного</a:t>
            </a:r>
            <a:r>
              <a:rPr sz="1000" b="1" i="1" spc="610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лица</a:t>
            </a:r>
            <a:r>
              <a:rPr sz="1000" b="1" i="1" spc="596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(ранее</a:t>
            </a:r>
            <a:r>
              <a:rPr sz="1000" b="1" i="1" spc="115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Банк</a:t>
            </a:r>
            <a:r>
              <a:rPr sz="1000" b="1" i="1" spc="1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самостоятельно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3814" y="3565315"/>
            <a:ext cx="1048435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выписка ПФР)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21754" y="3565315"/>
            <a:ext cx="1441246" cy="33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запросит через</a:t>
            </a:r>
            <a:r>
              <a:rPr sz="1000" b="1" i="1" spc="1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смс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запрос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3814" y="3961555"/>
            <a:ext cx="295685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Выписка из электронной</a:t>
            </a:r>
            <a:r>
              <a:rPr sz="1000" b="1" i="1" spc="18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трудовой книжки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21754" y="3961555"/>
            <a:ext cx="1625715" cy="48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Банк</a:t>
            </a:r>
            <a:r>
              <a:rPr sz="1000" b="1" i="1" spc="1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самостоятельно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запросит через</a:t>
            </a:r>
            <a:r>
              <a:rPr sz="1000" b="1" i="1" spc="19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смс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запрос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3814" y="4662976"/>
            <a:ext cx="25952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Военный билет</a:t>
            </a:r>
            <a:r>
              <a:rPr sz="1000" b="1" i="1" spc="12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(мужчины,</a:t>
            </a:r>
            <a:r>
              <a:rPr sz="1000" b="1" i="1" spc="27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до </a:t>
            </a:r>
            <a:r>
              <a:rPr sz="1000" b="1" i="1" dirty="0">
                <a:solidFill>
                  <a:srgbClr val="000000"/>
                </a:solidFill>
                <a:latin typeface="KRIMRN+Arial Bold Italic"/>
                <a:cs typeface="KRIMRN+Arial Bold Italic"/>
              </a:rPr>
              <a:t>30</a:t>
            </a:r>
            <a:r>
              <a:rPr sz="1000" b="1" i="1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1" i="1" dirty="0">
                <a:solidFill>
                  <a:srgbClr val="000000"/>
                </a:solidFill>
                <a:latin typeface="SGHGLC+Arial Bold Italic"/>
                <a:cs typeface="SGHGLC+Arial Bold Italic"/>
              </a:rPr>
              <a:t>лет)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93490" y="5371416"/>
            <a:ext cx="175255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</a:pPr>
            <a:r>
              <a:rPr lang="en-US" sz="1400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hlinkClick r:id="rId3"/>
              </a:rPr>
              <a:t>Sngb-MF@sngb.ru</a:t>
            </a:r>
            <a:endParaRPr lang="en-US" sz="1400" b="1" u="sng" dirty="0">
              <a:solidFill>
                <a:srgbClr val="92D050"/>
              </a:solidFill>
              <a:latin typeface="Arial" pitchFamily="34" charset="0"/>
              <a:cs typeface="Arial" pitchFamily="34" charset="0"/>
              <a:hlinkClick r:id="rId3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00442" y="6496485"/>
            <a:ext cx="129491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BCCDPP+Arial"/>
                <a:cs typeface="BCCDPP+Arial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BCCDPP+Arial"/>
                <a:cs typeface="BCCDPP+Arial"/>
              </a:rPr>
              <a:t>                  9 </a:t>
            </a:r>
            <a:endParaRPr sz="1200" dirty="0">
              <a:solidFill>
                <a:srgbClr val="002060"/>
              </a:solidFill>
              <a:latin typeface="TSWNCW+Calibri"/>
              <a:cs typeface="TSWNCW+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20745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2430</Words>
  <Application>Microsoft Office PowerPoint</Application>
  <PresentationFormat>Экран (4:3)</PresentationFormat>
  <Paragraphs>324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Times New Roman</vt:lpstr>
      <vt:lpstr>SGHGLC+Arial Bold Italic</vt:lpstr>
      <vt:lpstr>OSFKJM+Arial Bold</vt:lpstr>
      <vt:lpstr>RMUILG+Arial</vt:lpstr>
      <vt:lpstr>TSTRAC+Yu Gothic UI Semilight</vt:lpstr>
      <vt:lpstr>TSWNCW+Calibri</vt:lpstr>
      <vt:lpstr>MICFVJ+Arial Bold</vt:lpstr>
      <vt:lpstr>BTSFKD+Calibri Bold</vt:lpstr>
      <vt:lpstr>Arial</vt:lpstr>
      <vt:lpstr>BCCDPP+Arial</vt:lpstr>
      <vt:lpstr>Wingdings</vt:lpstr>
      <vt:lpstr>KRIMRN+Arial Bold Italic</vt:lpstr>
      <vt:lpstr>Calibri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sp56</dc:creator>
  <cp:lastModifiedBy>Швецова Наталья Семеновна</cp:lastModifiedBy>
  <cp:revision>52</cp:revision>
  <cp:lastPrinted>2024-09-18T07:33:48Z</cp:lastPrinted>
  <dcterms:modified xsi:type="dcterms:W3CDTF">2024-11-01T08:47:22Z</dcterms:modified>
</cp:coreProperties>
</file>